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0692384" cy="756285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34" Type="http://schemas.openxmlformats.org/officeDocument/2006/relationships/viewProps" Target="viewProps.xml"/><Relationship Id="rId33" Type="http://schemas.openxmlformats.org/officeDocument/2006/relationships/tableStyles" Target="tableStyles.xml"/><Relationship Id="rId32" Type="http://schemas.openxmlformats.org/officeDocument/2006/relationships/presProps" Target="presProps.xml"/><Relationship Id="rId31" Type="http://schemas.openxmlformats.org/officeDocument/2006/relationships/slide" Target="slides/slide30.xml"/><Relationship Id="rId30" Type="http://schemas.openxmlformats.org/officeDocument/2006/relationships/slide" Target="slides/slide29.xml"/><Relationship Id="rId3" Type="http://schemas.openxmlformats.org/officeDocument/2006/relationships/slide" Target="slides/slide2.xml"/><Relationship Id="rId29" Type="http://schemas.openxmlformats.org/officeDocument/2006/relationships/slide" Target="slides/slide28.xml"/><Relationship Id="rId28" Type="http://schemas.openxmlformats.org/officeDocument/2006/relationships/slide" Target="slides/slide27.xml"/><Relationship Id="rId27" Type="http://schemas.openxmlformats.org/officeDocument/2006/relationships/slide" Target="slides/slide26.xml"/><Relationship Id="rId26" Type="http://schemas.openxmlformats.org/officeDocument/2006/relationships/slide" Target="slides/slide25.xml"/><Relationship Id="rId25" Type="http://schemas.openxmlformats.org/officeDocument/2006/relationships/slide" Target="slides/slide24.xml"/><Relationship Id="rId24" Type="http://schemas.openxmlformats.org/officeDocument/2006/relationships/slide" Target="slides/slide23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47.jpe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20" Type="http://schemas.openxmlformats.org/officeDocument/2006/relationships/image" Target="../media/image66.png"/><Relationship Id="rId2" Type="http://schemas.openxmlformats.org/officeDocument/2006/relationships/image" Target="../media/image19.png"/><Relationship Id="rId19" Type="http://schemas.openxmlformats.org/officeDocument/2006/relationships/image" Target="../media/image65.png"/><Relationship Id="rId18" Type="http://schemas.openxmlformats.org/officeDocument/2006/relationships/image" Target="../media/image64.png"/><Relationship Id="rId17" Type="http://schemas.openxmlformats.org/officeDocument/2006/relationships/image" Target="../media/image63.png"/><Relationship Id="rId16" Type="http://schemas.openxmlformats.org/officeDocument/2006/relationships/image" Target="../media/image62.png"/><Relationship Id="rId15" Type="http://schemas.openxmlformats.org/officeDocument/2006/relationships/image" Target="../media/image61.png"/><Relationship Id="rId14" Type="http://schemas.openxmlformats.org/officeDocument/2006/relationships/image" Target="../media/image60.png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72.jpeg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75.png"/><Relationship Id="rId4" Type="http://schemas.openxmlformats.org/officeDocument/2006/relationships/image" Target="../media/image74.jpeg"/><Relationship Id="rId3" Type="http://schemas.openxmlformats.org/officeDocument/2006/relationships/image" Target="../media/image7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81.jpe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93.jpeg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jpeg"/><Relationship Id="rId8" Type="http://schemas.openxmlformats.org/officeDocument/2006/relationships/image" Target="../media/image99.pn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19.png"/><Relationship Id="rId10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91503" cy="7560605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1079314" y="5429559"/>
            <a:ext cx="2882264" cy="10947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45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2400" algn="l" rtl="0" eaLnBrk="0">
              <a:lnSpc>
                <a:spcPct val="88000"/>
              </a:lnSpc>
              <a:tabLst/>
            </a:pP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统筹主催</a:t>
            </a:r>
            <a:r>
              <a:rPr sz="1000" kern="0" spc="2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品牌分析</a:t>
            </a:r>
            <a:r>
              <a:rPr sz="1000" kern="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活动策划 ：21广告</a:t>
            </a:r>
            <a:r>
              <a:rPr sz="1000" kern="0" spc="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郭勇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marL="248920" algn="l" rtl="0" eaLnBrk="0">
              <a:lnSpc>
                <a:spcPct val="88000"/>
              </a:lnSpc>
              <a:spcBef>
                <a:spcPts val="413"/>
              </a:spcBef>
              <a:tabLst/>
            </a:pP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外部环境分析</a:t>
            </a:r>
            <a:r>
              <a:rPr sz="1000" kern="0" spc="2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活动策划 ：21广告林泽茗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marL="81914" algn="l" rtl="0" eaLnBrk="0">
              <a:lnSpc>
                <a:spcPct val="92000"/>
              </a:lnSpc>
              <a:spcBef>
                <a:spcPts val="367"/>
              </a:spcBef>
              <a:tabLst/>
            </a:pPr>
            <a:r>
              <a:rPr sz="1000" kern="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产品分析</a:t>
            </a:r>
            <a:r>
              <a:rPr sz="1000" kern="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竞品分析</a:t>
            </a:r>
            <a:r>
              <a:rPr sz="1000" kern="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活动策</a:t>
            </a: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划 ：21广告唐僡嬣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88000"/>
              </a:lnSpc>
              <a:spcBef>
                <a:spcPts val="415"/>
              </a:spcBef>
              <a:tabLst/>
            </a:pPr>
            <a:r>
              <a:rPr sz="1000" kern="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会议记录</a:t>
            </a:r>
            <a:r>
              <a:rPr sz="1000" kern="0" spc="1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消费者分析</a:t>
            </a:r>
            <a:r>
              <a:rPr sz="1000" kern="0" spc="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活动策划 ：2</a:t>
            </a:r>
            <a:r>
              <a:rPr sz="10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1广告熊呈瑞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marL="534034" algn="l" rtl="0" eaLnBrk="0">
              <a:lnSpc>
                <a:spcPct val="88000"/>
              </a:lnSpc>
              <a:spcBef>
                <a:spcPts val="418"/>
              </a:spcBef>
              <a:tabLst/>
            </a:pPr>
            <a:r>
              <a:rPr sz="1000" kern="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视觉美术设计 ：20视传庄俊波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467994" algn="l" rtl="0" eaLnBrk="0">
              <a:lnSpc>
                <a:spcPct val="89000"/>
              </a:lnSpc>
              <a:spcBef>
                <a:spcPts val="1"/>
              </a:spcBef>
              <a:tabLst/>
            </a:pPr>
            <a:r>
              <a:rPr sz="1000" kern="0" spc="8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22戏美张兆桢对此作</a:t>
            </a:r>
            <a:r>
              <a:rPr sz="1000" kern="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品亦有贡献</a:t>
            </a:r>
            <a:endParaRPr sz="10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943030" y="6474818"/>
            <a:ext cx="561808" cy="9331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3"/>
            <a:ext cx="10684366" cy="7557031"/>
          </a:xfrm>
          <a:prstGeom prst="rect">
            <a:avLst/>
          </a:prstGeom>
        </p:spPr>
      </p:pic>
      <p:sp>
        <p:nvSpPr>
          <p:cNvPr id="214" name="rect 214"/>
          <p:cNvSpPr/>
          <p:nvPr/>
        </p:nvSpPr>
        <p:spPr>
          <a:xfrm>
            <a:off x="56443" y="880234"/>
            <a:ext cx="10556000" cy="6624146"/>
          </a:xfrm>
          <a:prstGeom prst="rect">
            <a:avLst/>
          </a:prstGeom>
          <a:solidFill>
            <a:srgbClr val="FFFFFF">
              <a:alpha val="83529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" name="rect 216"/>
          <p:cNvSpPr/>
          <p:nvPr/>
        </p:nvSpPr>
        <p:spPr>
          <a:xfrm>
            <a:off x="197659" y="5649664"/>
            <a:ext cx="10291539" cy="1797456"/>
          </a:xfrm>
          <a:prstGeom prst="rect">
            <a:avLst/>
          </a:prstGeom>
          <a:solidFill>
            <a:srgbClr val="D2EF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171254" y="1937613"/>
            <a:ext cx="4977076" cy="3711411"/>
            <a:chOff x="0" y="0"/>
            <a:chExt cx="4977076" cy="3711411"/>
          </a:xfrm>
        </p:grpSpPr>
        <p:pic>
          <p:nvPicPr>
            <p:cNvPr id="218" name="picture 2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230191" y="74495"/>
              <a:ext cx="3215690" cy="3636916"/>
            </a:xfrm>
            <a:prstGeom prst="rect">
              <a:avLst/>
            </a:prstGeom>
          </p:spPr>
        </p:pic>
        <p:sp>
          <p:nvSpPr>
            <p:cNvPr id="220" name="textbox 220"/>
            <p:cNvSpPr/>
            <p:nvPr/>
          </p:nvSpPr>
          <p:spPr>
            <a:xfrm>
              <a:off x="-12700" y="-12700"/>
              <a:ext cx="5002529" cy="308991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7378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995680" algn="l" rtl="0" eaLnBrk="0">
                <a:lnSpc>
                  <a:spcPct val="89000"/>
                </a:lnSpc>
                <a:tabLst/>
              </a:pPr>
              <a:r>
                <a:rPr sz="1500" kern="0" spc="20" dirty="0">
                  <a:solidFill>
                    <a:srgbClr val="3F504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18-25</a:t>
              </a:r>
              <a:r>
                <a:rPr sz="1500" kern="0" spc="2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岁年轻⼈群</a:t>
              </a:r>
              <a:endParaRPr sz="1500" dirty="0">
                <a:latin typeface="Microsoft YaHei"/>
                <a:ea typeface="Microsoft YaHei"/>
                <a:cs typeface="Microsoft YaHei"/>
              </a:endParaRPr>
            </a:p>
            <a:p>
              <a:pPr marL="553084" algn="l" rtl="0" eaLnBrk="0">
                <a:lnSpc>
                  <a:spcPts val="3202"/>
                </a:lnSpc>
                <a:tabLst/>
              </a:pPr>
              <a:r>
                <a:rPr sz="1200" kern="0" spc="4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⽹络冲浪爱好者</a:t>
              </a:r>
              <a:endParaRPr sz="1200" dirty="0">
                <a:latin typeface="Microsoft YaHei"/>
                <a:ea typeface="Microsoft YaHei"/>
                <a:cs typeface="Microsoft YaHei"/>
              </a:endParaRPr>
            </a:p>
            <a:p>
              <a:pPr marL="3985895" algn="l" rtl="0" eaLnBrk="0">
                <a:lnSpc>
                  <a:spcPct val="88000"/>
                </a:lnSpc>
                <a:spcBef>
                  <a:spcPts val="429"/>
                </a:spcBef>
                <a:tabLst/>
              </a:pPr>
              <a:r>
                <a:rPr sz="1500" kern="0" spc="2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迷茫焦虑</a:t>
              </a:r>
              <a:endParaRPr sz="1500" dirty="0">
                <a:latin typeface="Microsoft YaHei"/>
                <a:ea typeface="Microsoft YaHei"/>
                <a:cs typeface="Microsoft YaHei"/>
              </a:endParaRPr>
            </a:p>
            <a:p>
              <a:pPr marL="600709" algn="l" rtl="0" eaLnBrk="0">
                <a:lnSpc>
                  <a:spcPct val="88000"/>
                </a:lnSpc>
                <a:spcBef>
                  <a:spcPts val="262"/>
                </a:spcBef>
                <a:tabLst/>
              </a:pPr>
              <a:r>
                <a:rPr sz="1500" kern="0" spc="-1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想要旅</a:t>
              </a:r>
              <a:r>
                <a:rPr sz="1500" kern="0" spc="-10" dirty="0">
                  <a:solidFill>
                    <a:srgbClr val="3F5045">
                      <a:alpha val="100000"/>
                    </a:srgbClr>
                  </a:solidFill>
                  <a:latin typeface="Microsoft JhengHei"/>
                  <a:ea typeface="Microsoft JhengHei"/>
                  <a:cs typeface="Microsoft JhengHei"/>
                </a:rPr>
                <a:t>⾏</a:t>
              </a:r>
              <a:endParaRPr sz="1500" dirty="0">
                <a:latin typeface="Microsoft JhengHei"/>
                <a:ea typeface="Microsoft JhengHei"/>
                <a:cs typeface="Microsoft JhengHei"/>
              </a:endParaRPr>
            </a:p>
            <a:p>
              <a:pPr algn="r" rtl="0" eaLnBrk="0">
                <a:lnSpc>
                  <a:spcPct val="90000"/>
                </a:lnSpc>
                <a:spcBef>
                  <a:spcPts val="140"/>
                </a:spcBef>
                <a:tabLst/>
              </a:pPr>
              <a:r>
                <a:rPr sz="1900" kern="0" spc="4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快节奏⽣活</a:t>
              </a:r>
              <a:endParaRPr sz="1900" dirty="0">
                <a:latin typeface="Microsoft YaHei"/>
                <a:ea typeface="Microsoft YaHei"/>
                <a:cs typeface="Microsoft YaHei"/>
              </a:endParaRPr>
            </a:p>
            <a:p>
              <a:pPr marL="316229" algn="l" rtl="0" eaLnBrk="0">
                <a:lnSpc>
                  <a:spcPct val="88000"/>
                </a:lnSpc>
                <a:spcBef>
                  <a:spcPts val="410"/>
                </a:spcBef>
                <a:tabLst/>
              </a:pPr>
              <a:r>
                <a:rPr sz="1500" kern="0" spc="-7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⾃我和解</a:t>
              </a:r>
              <a:endParaRPr sz="1500" dirty="0">
                <a:latin typeface="Microsoft YaHei"/>
                <a:ea typeface="Microsoft YaHei"/>
                <a:cs typeface="Microsoft YaHei"/>
              </a:endParaRPr>
            </a:p>
            <a:p>
              <a:pPr marL="3669665" algn="l" rtl="0" eaLnBrk="0">
                <a:lnSpc>
                  <a:spcPct val="87000"/>
                </a:lnSpc>
                <a:spcBef>
                  <a:spcPts val="954"/>
                </a:spcBef>
                <a:tabLst/>
              </a:pPr>
              <a:r>
                <a:rPr sz="1500" kern="0" spc="1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压⼒与疲惫</a:t>
              </a:r>
              <a:endParaRPr sz="1500" dirty="0">
                <a:latin typeface="Microsoft YaHei"/>
                <a:ea typeface="Microsoft YaHei"/>
                <a:cs typeface="Microsoft YaHei"/>
              </a:endParaRPr>
            </a:p>
            <a:p>
              <a:pPr marL="12700" algn="l" rtl="0" eaLnBrk="0">
                <a:lnSpc>
                  <a:spcPct val="88000"/>
                </a:lnSpc>
                <a:spcBef>
                  <a:spcPts val="304"/>
                </a:spcBef>
                <a:tabLst/>
              </a:pPr>
              <a:r>
                <a:rPr sz="1700" kern="0" spc="7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⺠族品牌推荐官</a:t>
              </a:r>
              <a:endParaRPr sz="1700" dirty="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127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3561079" algn="l" rtl="0" eaLnBrk="0">
                <a:lnSpc>
                  <a:spcPct val="88000"/>
                </a:lnSpc>
                <a:spcBef>
                  <a:spcPts val="491"/>
                </a:spcBef>
                <a:tabLst/>
              </a:pPr>
              <a:r>
                <a:rPr sz="1600" kern="0" spc="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寻找⼈⽣意义</a:t>
              </a:r>
              <a:endParaRPr sz="1600" dirty="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10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296545" algn="l" rtl="0" eaLnBrk="0">
                <a:lnSpc>
                  <a:spcPct val="91000"/>
                </a:lnSpc>
                <a:spcBef>
                  <a:spcPts val="3"/>
                </a:spcBef>
                <a:tabLst/>
              </a:pPr>
              <a:r>
                <a:rPr sz="1600" kern="0" spc="20" dirty="0">
                  <a:solidFill>
                    <a:srgbClr val="3F5045">
                      <a:alpha val="100000"/>
                    </a:srgbClr>
                  </a:solidFill>
                  <a:latin typeface="Microsoft JhengHei"/>
                  <a:ea typeface="Microsoft JhengHei"/>
                  <a:cs typeface="Microsoft JhengHei"/>
                </a:rPr>
                <a:t>被</a:t>
              </a:r>
              <a:r>
                <a:rPr sz="1600" kern="0" spc="2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学习、⽣活、</a:t>
              </a:r>
              <a:r>
                <a:rPr sz="1600" kern="0" spc="40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600" kern="0" spc="2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⼯作等束</a:t>
              </a:r>
              <a:r>
                <a:rPr sz="1600" kern="0" spc="10" dirty="0">
                  <a:solidFill>
                    <a:srgbClr val="3F504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缚</a:t>
              </a:r>
              <a:endParaRPr sz="1600" dirty="0"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222" name="rect 222"/>
          <p:cNvSpPr/>
          <p:nvPr/>
        </p:nvSpPr>
        <p:spPr>
          <a:xfrm>
            <a:off x="5386633" y="3899476"/>
            <a:ext cx="4977490" cy="1635459"/>
          </a:xfrm>
          <a:prstGeom prst="rect">
            <a:avLst/>
          </a:prstGeom>
          <a:solidFill>
            <a:srgbClr val="D2EF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" name="rect 224"/>
          <p:cNvSpPr/>
          <p:nvPr/>
        </p:nvSpPr>
        <p:spPr>
          <a:xfrm>
            <a:off x="5386633" y="2305871"/>
            <a:ext cx="4977490" cy="1390508"/>
          </a:xfrm>
          <a:prstGeom prst="rect">
            <a:avLst/>
          </a:prstGeom>
          <a:solidFill>
            <a:srgbClr val="D2EF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5386633" y="1023657"/>
            <a:ext cx="4977490" cy="1142520"/>
            <a:chOff x="0" y="0"/>
            <a:chExt cx="4977490" cy="1142520"/>
          </a:xfrm>
        </p:grpSpPr>
        <p:sp>
          <p:nvSpPr>
            <p:cNvPr id="226" name="textbox 226"/>
            <p:cNvSpPr/>
            <p:nvPr/>
          </p:nvSpPr>
          <p:spPr>
            <a:xfrm>
              <a:off x="0" y="0"/>
              <a:ext cx="4977765" cy="1143000"/>
            </a:xfrm>
            <a:prstGeom prst="rect">
              <a:avLst/>
            </a:prstGeom>
            <a:solidFill>
              <a:srgbClr val="D2EFF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8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638175" algn="l" rtl="0" eaLnBrk="0">
                <a:lnSpc>
                  <a:spcPct val="71000"/>
                </a:lnSpc>
                <a:spcBef>
                  <a:spcPts val="7"/>
                </a:spcBef>
                <a:tabLst/>
              </a:pPr>
              <a:r>
                <a:rPr sz="1800" kern="0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.</a:t>
              </a:r>
              <a:r>
                <a:rPr sz="1800" kern="0" spc="4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3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理性上：</a:t>
              </a:r>
              <a:r>
                <a:rPr sz="1300" kern="0" spc="-2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看重质量、</a:t>
              </a:r>
              <a:r>
                <a:rPr sz="1300" kern="0" spc="-2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颜值</a:t>
              </a:r>
              <a:r>
                <a:rPr sz="13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、</a:t>
              </a:r>
              <a:r>
                <a:rPr sz="1300" kern="0" spc="-2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价格等，</a:t>
              </a:r>
              <a:r>
                <a:rPr sz="1300" kern="0" spc="-1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60" dirty="0">
                  <a:solidFill>
                    <a:srgbClr val="396A3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追求⾼性价⽐</a:t>
              </a:r>
              <a:endParaRPr sz="1300" dirty="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109000"/>
                </a:lnSpc>
                <a:tabLst/>
              </a:pPr>
              <a:endParaRPr sz="600" dirty="0">
                <a:latin typeface="Arial"/>
                <a:ea typeface="Arial"/>
                <a:cs typeface="Arial"/>
              </a:endParaRPr>
            </a:p>
            <a:p>
              <a:pPr marL="638175" algn="l" rtl="0" eaLnBrk="0">
                <a:lnSpc>
                  <a:spcPct val="71000"/>
                </a:lnSpc>
                <a:spcBef>
                  <a:spcPts val="6"/>
                </a:spcBef>
                <a:tabLst/>
              </a:pPr>
              <a:r>
                <a:rPr sz="18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.</a:t>
              </a:r>
              <a:r>
                <a:rPr sz="1800" kern="0" spc="49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3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感性上：</a:t>
              </a:r>
              <a:r>
                <a:rPr sz="1300" kern="0" spc="-2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为品牌蕴含的⽂化价值付费，</a:t>
              </a:r>
              <a:r>
                <a:rPr sz="1300" kern="0" spc="-1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80" dirty="0">
                  <a:solidFill>
                    <a:srgbClr val="396A3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有国货情怀</a:t>
              </a:r>
              <a:endParaRPr sz="1300" dirty="0">
                <a:latin typeface="Microsoft YaHei"/>
                <a:ea typeface="Microsoft YaHei"/>
                <a:cs typeface="Microsoft YaHei"/>
              </a:endParaRPr>
            </a:p>
          </p:txBody>
        </p:sp>
        <p:sp>
          <p:nvSpPr>
            <p:cNvPr id="228" name="textbox 228"/>
            <p:cNvSpPr/>
            <p:nvPr/>
          </p:nvSpPr>
          <p:spPr>
            <a:xfrm>
              <a:off x="238495" y="148997"/>
              <a:ext cx="214629" cy="86741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eaVert" wrap="square" lIns="0" tIns="0" rIns="0" bIns="0"/>
            <a:lstStyle/>
            <a:p>
              <a:pPr algn="l" rtl="0" eaLnBrk="0">
                <a:lnSpc>
                  <a:spcPct val="80890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87000"/>
                </a:lnSpc>
                <a:tabLst/>
              </a:pPr>
              <a:r>
                <a:rPr sz="1400" kern="0" spc="250" dirty="0">
                  <a:solidFill>
                    <a:srgbClr val="396A3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购物偏好</a:t>
              </a:r>
              <a:endParaRPr sz="1400" dirty="0"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230" name="textbox 230"/>
          <p:cNvSpPr/>
          <p:nvPr/>
        </p:nvSpPr>
        <p:spPr>
          <a:xfrm>
            <a:off x="708958" y="6055890"/>
            <a:ext cx="4645025" cy="10922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34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4000"/>
              </a:lnSpc>
              <a:tabLst/>
            </a:pPr>
            <a:r>
              <a:rPr sz="16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6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有精神特质的品牌形象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与产品理念易受消费者喜爱；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10820" indent="-198754" algn="l" rtl="0" eaLnBrk="0">
              <a:lnSpc>
                <a:spcPct val="131000"/>
              </a:lnSpc>
              <a:spcBef>
                <a:spcPts val="221"/>
              </a:spcBef>
              <a:tabLst/>
            </a:pPr>
            <a:r>
              <a:rPr sz="16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6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目标群体</a:t>
            </a:r>
            <a:r>
              <a:rPr sz="13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多迷茫焦虑，</a:t>
            </a:r>
            <a:r>
              <a:rPr sz="1300" kern="0" spc="-19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想通过</a:t>
            </a:r>
            <a:r>
              <a:rPr sz="1300" kern="0" spc="7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慢下来、</a:t>
            </a:r>
            <a:r>
              <a:rPr sz="1300" kern="0" spc="-20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走出去来寻找人生</a:t>
            </a:r>
            <a:r>
              <a:rPr sz="13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方向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；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4000"/>
              </a:lnSpc>
              <a:spcBef>
                <a:spcPts val="2"/>
              </a:spcBef>
              <a:tabLst/>
            </a:pPr>
            <a:r>
              <a:rPr sz="16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6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以新型媒介为主，</a:t>
            </a:r>
            <a:r>
              <a:rPr sz="1300" kern="0" spc="-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1300" kern="0" spc="7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短视频、</a:t>
            </a:r>
            <a:r>
              <a:rPr sz="1300" kern="0" spc="-2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等形式来吸引受众。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32" name="textbox 232"/>
          <p:cNvSpPr/>
          <p:nvPr/>
        </p:nvSpPr>
        <p:spPr>
          <a:xfrm>
            <a:off x="5964566" y="2472120"/>
            <a:ext cx="3411220" cy="10928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63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1000"/>
              </a:lnSpc>
              <a:tabLst/>
            </a:pP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喜欢轻量化户外旅⾏，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露营探索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71000"/>
              </a:lnSpc>
              <a:spcBef>
                <a:spcPts val="791"/>
              </a:spcBef>
              <a:tabLst/>
            </a:pP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疫情后出游欲望⼤，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喜欢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打卡旅游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71000"/>
              </a:lnSpc>
              <a:spcBef>
                <a:spcPts val="791"/>
              </a:spcBef>
              <a:tabLst/>
            </a:pP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5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理性上：</a:t>
            </a:r>
            <a:r>
              <a:rPr sz="1300" kern="0" spc="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回程物品⽐去时多，</a:t>
            </a:r>
            <a:r>
              <a:rPr sz="1300" kern="0" spc="-1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装不下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66000"/>
              </a:lnSpc>
              <a:tabLst/>
            </a:pP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感性上：</a:t>
            </a:r>
            <a:r>
              <a:rPr sz="13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拉萨等地承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载着⾃由的集体记忆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34" name="textbox 234"/>
          <p:cNvSpPr/>
          <p:nvPr/>
        </p:nvSpPr>
        <p:spPr>
          <a:xfrm>
            <a:off x="6012166" y="4350524"/>
            <a:ext cx="4288790" cy="7988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75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5000"/>
              </a:lnSpc>
              <a:tabLst/>
            </a:pP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主要使⽤媒介：</a:t>
            </a:r>
            <a:r>
              <a:rPr sz="13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微信、</a:t>
            </a:r>
            <a:r>
              <a:rPr sz="13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微博、</a:t>
            </a:r>
            <a:r>
              <a:rPr sz="13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抖⾳</a:t>
            </a:r>
            <a:r>
              <a:rPr sz="13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3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小红书、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站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67000"/>
              </a:lnSpc>
              <a:spcBef>
                <a:spcPts val="701"/>
              </a:spcBef>
              <a:tabLst/>
            </a:pPr>
            <a:r>
              <a:rPr sz="18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社媒使⽤特点：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双微⼀抖资深使⽤者、</a:t>
            </a:r>
            <a:r>
              <a:rPr sz="1300" kern="0" spc="-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喜好短视频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10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05104" algn="l" rtl="0" eaLnBrk="0">
              <a:lnSpc>
                <a:spcPct val="92000"/>
              </a:lnSpc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和直播、</a:t>
            </a:r>
            <a:r>
              <a:rPr sz="13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反感形式化过度宣传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36" name="textbox 236"/>
          <p:cNvSpPr/>
          <p:nvPr/>
        </p:nvSpPr>
        <p:spPr>
          <a:xfrm>
            <a:off x="6071942" y="6132672"/>
            <a:ext cx="4262120" cy="7956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34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2019级毕业生，</a:t>
            </a:r>
            <a:r>
              <a:rPr sz="1300" kern="0" spc="-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是光明后的第一批毕业生，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9684" algn="l" rtl="0" eaLnBrk="0">
              <a:lnSpc>
                <a:spcPct val="91000"/>
              </a:lnSpc>
              <a:spcBef>
                <a:spcPts val="905"/>
              </a:spcBef>
              <a:tabLst/>
            </a:pP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他们面临“</a:t>
            </a:r>
            <a:r>
              <a:rPr sz="1300" kern="0" spc="-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新的出发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”，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是针对性营销的好时机，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91000"/>
              </a:lnSpc>
              <a:spcBef>
                <a:spcPts val="6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本策划</a:t>
            </a:r>
            <a:r>
              <a:rPr sz="13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前期将围绕毕业生展开，</a:t>
            </a:r>
            <a:r>
              <a:rPr sz="1300" kern="0" spc="-1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后期进一步拓宽受</a:t>
            </a:r>
            <a:r>
              <a:rPr sz="1300" kern="0" spc="7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众。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38" name="textbox 238"/>
          <p:cNvSpPr/>
          <p:nvPr/>
        </p:nvSpPr>
        <p:spPr>
          <a:xfrm>
            <a:off x="3347063" y="228303"/>
            <a:ext cx="4017009" cy="5664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19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3800" b="1" kern="0" spc="20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3800" b="1" kern="0" spc="6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2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</a:t>
            </a:r>
            <a:r>
              <a:rPr sz="3800" b="1" kern="0" spc="6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2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费者</a:t>
            </a:r>
            <a:r>
              <a:rPr sz="3800" b="1" kern="0" spc="5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2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3800" b="1" kern="0" spc="5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2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r>
              <a:rPr sz="3800" b="1" kern="0" spc="6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20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endParaRPr sz="3800" dirty="0">
              <a:latin typeface="Arial"/>
              <a:ea typeface="Arial"/>
              <a:cs typeface="Arial"/>
            </a:endParaRPr>
          </a:p>
        </p:txBody>
      </p:sp>
      <p:sp>
        <p:nvSpPr>
          <p:cNvPr id="240" name="textbox 240"/>
          <p:cNvSpPr/>
          <p:nvPr/>
        </p:nvSpPr>
        <p:spPr>
          <a:xfrm>
            <a:off x="2104032" y="1251361"/>
            <a:ext cx="1290955" cy="3606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2500" kern="0" spc="-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⼈群画像</a:t>
            </a:r>
            <a:endParaRPr sz="25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42" name="picture 2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399078" y="6292628"/>
            <a:ext cx="511522" cy="511522"/>
          </a:xfrm>
          <a:prstGeom prst="rect">
            <a:avLst/>
          </a:prstGeom>
        </p:spPr>
      </p:pic>
      <p:sp>
        <p:nvSpPr>
          <p:cNvPr id="244" name="textbox 244"/>
          <p:cNvSpPr/>
          <p:nvPr/>
        </p:nvSpPr>
        <p:spPr>
          <a:xfrm>
            <a:off x="5634902" y="4319297"/>
            <a:ext cx="230504" cy="8807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8481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1400" kern="0" spc="2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触媒分析</a:t>
            </a:r>
            <a:endParaRPr sz="14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6" name="textbox 246"/>
          <p:cNvSpPr/>
          <p:nvPr/>
        </p:nvSpPr>
        <p:spPr>
          <a:xfrm>
            <a:off x="5633759" y="2577713"/>
            <a:ext cx="213995" cy="8674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7843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tabLst/>
            </a:pPr>
            <a:r>
              <a:rPr sz="14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</a:t>
            </a:r>
            <a:r>
              <a:rPr sz="1400" kern="0" spc="-1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90" dirty="0">
                <a:solidFill>
                  <a:srgbClr val="396A3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⾏</a:t>
            </a:r>
            <a:r>
              <a:rPr sz="1400" kern="0" spc="-140" dirty="0">
                <a:solidFill>
                  <a:srgbClr val="396A3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 </a:t>
            </a:r>
            <a:r>
              <a:rPr sz="14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特</a:t>
            </a:r>
            <a:r>
              <a:rPr sz="1400" kern="0" spc="-2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征</a:t>
            </a:r>
            <a:endParaRPr sz="14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48" name="textbox 248"/>
          <p:cNvSpPr/>
          <p:nvPr/>
        </p:nvSpPr>
        <p:spPr>
          <a:xfrm>
            <a:off x="310142" y="6281832"/>
            <a:ext cx="303529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25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ct val="88000"/>
              </a:lnSpc>
              <a:tabLst/>
            </a:pPr>
            <a:r>
              <a:rPr sz="1900" kern="0" spc="2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88000"/>
              </a:lnSpc>
              <a:spcBef>
                <a:spcPts val="13"/>
              </a:spcBef>
              <a:tabLst/>
            </a:pPr>
            <a:r>
              <a:rPr sz="1900" kern="0" spc="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</a:t>
            </a:r>
            <a:endParaRPr sz="19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50" name="textbox 250"/>
          <p:cNvSpPr/>
          <p:nvPr/>
        </p:nvSpPr>
        <p:spPr>
          <a:xfrm>
            <a:off x="3773860" y="2239476"/>
            <a:ext cx="896619" cy="177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89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40" dirty="0">
                <a:solidFill>
                  <a:srgbClr val="3F504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⾯临⼈⽣选择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52" name="textbox 252"/>
          <p:cNvSpPr/>
          <p:nvPr/>
        </p:nvSpPr>
        <p:spPr>
          <a:xfrm>
            <a:off x="3509354" y="1951729"/>
            <a:ext cx="804544" cy="1644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59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000" kern="0" spc="30" dirty="0">
                <a:solidFill>
                  <a:srgbClr val="3F504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追求⾃由松弛</a:t>
            </a:r>
            <a:endParaRPr sz="10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0"/>
          </a:xfrm>
          <a:prstGeom prst="rect">
            <a:avLst/>
          </a:prstGeom>
        </p:spPr>
      </p:pic>
      <p:sp>
        <p:nvSpPr>
          <p:cNvPr id="256" name="rect 256"/>
          <p:cNvSpPr/>
          <p:nvPr/>
        </p:nvSpPr>
        <p:spPr>
          <a:xfrm>
            <a:off x="305517" y="982600"/>
            <a:ext cx="10236358" cy="6453667"/>
          </a:xfrm>
          <a:prstGeom prst="rect">
            <a:avLst/>
          </a:prstGeom>
          <a:solidFill>
            <a:srgbClr val="FFFFFF">
              <a:alpha val="81176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258" name="table 258"/>
          <p:cNvGraphicFramePr>
            <a:graphicFrameLocks noGrp="1"/>
          </p:cNvGraphicFramePr>
          <p:nvPr/>
        </p:nvGraphicFramePr>
        <p:xfrm>
          <a:off x="600904" y="1127140"/>
          <a:ext cx="9683749" cy="4580255"/>
        </p:xfrm>
        <a:graphic>
          <a:graphicData uri="http://schemas.openxmlformats.org/drawingml/2006/table">
            <a:tbl>
              <a:tblPr/>
              <a:tblGrid>
                <a:gridCol w="4141470"/>
                <a:gridCol w="591184"/>
                <a:gridCol w="80010"/>
                <a:gridCol w="1255394"/>
                <a:gridCol w="3615689"/>
              </a:tblGrid>
              <a:tr h="767715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8295" algn="l" rtl="0" eaLnBrk="0">
                        <a:lnSpc>
                          <a:spcPct val="92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作为中国品牌有良好口碑并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在⾏业中领先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>
                      <a:noFill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56514" algn="l" rtl="0" eaLnBrk="0">
                        <a:lnSpc>
                          <a:spcPct val="91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品牌的营销活动不连贯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305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sz="3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27990" algn="l" rtl="0" eaLnBrk="0">
                        <a:lnSpc>
                          <a:spcPct val="91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“</a:t>
                      </a:r>
                      <a:r>
                        <a:rPr sz="1400" kern="0" spc="-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装得下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”  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品牌主张</a:t>
                      </a:r>
                      <a:r>
                        <a:rPr sz="1400" kern="0" spc="9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切中时代情绪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>
                      <a:noFill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6355" algn="l" rtl="0" eaLnBrk="0">
                        <a:lnSpc>
                          <a:spcPct val="92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营销传播难以触达⽬标受众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670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sz="4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27990" algn="l" rtl="0" eaLnBrk="0">
                        <a:lnSpc>
                          <a:spcPct val="9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“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⾃在收藏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”  </a:t>
                      </a:r>
                      <a:r>
                        <a:rPr sz="1400" kern="0" spc="7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品质美学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+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专精⼯艺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>
                      <a:noFill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000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56514" algn="l" rtl="0" eaLnBrk="0">
                        <a:lnSpc>
                          <a:spcPct val="91000"/>
                        </a:lnSpc>
                        <a:tabLst/>
                      </a:pPr>
                      <a:r>
                        <a:rPr sz="1400" kern="0" spc="8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品牌价值观⽆载体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0043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sz="4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8929" algn="l" rtl="0" eaLnBrk="0">
                        <a:lnSpc>
                          <a:spcPct val="94000"/>
                        </a:lnSpc>
                        <a:tabLst/>
                      </a:pP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产品容量⼤，</a:t>
                      </a:r>
                      <a:r>
                        <a:rPr sz="1400" kern="0" spc="-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实⽤性强，</a:t>
                      </a:r>
                      <a:r>
                        <a:rPr sz="1400" kern="0" spc="-2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性价⽐⾼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r" rtl="0" eaLnBrk="0">
                        <a:lnSpc>
                          <a:spcPct val="77000"/>
                        </a:lnSpc>
                        <a:spcBef>
                          <a:spcPts val="44"/>
                        </a:spcBef>
                        <a:tabLst/>
                      </a:pPr>
                      <a:r>
                        <a:rPr sz="5200" kern="0" spc="-2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</a:t>
                      </a:r>
                      <a:endParaRPr sz="52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215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70485" algn="l" rtl="0" eaLnBrk="0">
                        <a:lnSpc>
                          <a:spcPct val="92000"/>
                        </a:lnSpc>
                        <a:tabLst/>
                      </a:pPr>
                      <a:r>
                        <a:rPr sz="1200" kern="0" spc="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优</a:t>
                      </a:r>
                      <a:endParaRPr sz="12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73660" algn="l" rtl="0" eaLnBrk="0">
                        <a:lnSpc>
                          <a:spcPct val="88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200" kern="0" spc="4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势</a:t>
                      </a:r>
                      <a:endParaRPr sz="12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757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55369" algn="l" rtl="0" eaLnBrk="0">
                        <a:lnSpc>
                          <a:spcPct val="90000"/>
                        </a:lnSpc>
                        <a:tabLst/>
                      </a:pPr>
                      <a:r>
                        <a:rPr sz="1200" kern="0" spc="14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劣</a:t>
                      </a:r>
                      <a:r>
                        <a:rPr sz="1200" kern="0" spc="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5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势</a:t>
                      </a:r>
                      <a:endParaRPr sz="12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100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0005" algn="l" rtl="0" eaLnBrk="0">
                        <a:lnSpc>
                          <a:spcPct val="92000"/>
                        </a:lnSpc>
                        <a:tabLst/>
                      </a:pP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爱华仕</a:t>
                      </a:r>
                      <a:r>
                        <a:rPr sz="1400" kern="0" spc="9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箱包品牌印记弱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265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ts val="645"/>
                        </a:lnSpc>
                        <a:tabLst/>
                      </a:pPr>
                      <a:endParaRPr sz="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>
                      <a:noFill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ts val="645"/>
                        </a:lnSpc>
                        <a:tabLst/>
                      </a:pPr>
                      <a:endParaRPr sz="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ts val="645"/>
                        </a:lnSpc>
                        <a:tabLst/>
                      </a:pPr>
                      <a:endParaRPr sz="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ts val="645"/>
                        </a:lnSpc>
                        <a:tabLst/>
                      </a:pPr>
                      <a:endParaRPr sz="5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0125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4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912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9565" algn="l" rtl="0" eaLnBrk="0">
                        <a:lnSpc>
                          <a:spcPct val="127000"/>
                        </a:lnSpc>
                        <a:tabLst>
                          <a:tab pos="4152265" algn="l"/>
                        </a:tabLst>
                      </a:pPr>
                      <a:r>
                        <a:rPr sz="1200" kern="0" spc="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	</a:t>
                      </a:r>
                      <a:r>
                        <a:rPr sz="1200" kern="0" spc="12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200" kern="0" spc="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机</a:t>
                      </a:r>
                      <a:r>
                        <a:rPr sz="1200" kern="0" spc="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</a:t>
                      </a:r>
                      <a:r>
                        <a:rPr sz="1200" kern="0" spc="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	</a:t>
                      </a:r>
                      <a:r>
                        <a:rPr sz="1200" kern="0" spc="55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会</a:t>
                      </a:r>
                      <a:r>
                        <a:rPr sz="1200" kern="0" spc="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</a:t>
                      </a:r>
                      <a:r>
                        <a:rPr sz="14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年轻⼈</a:t>
                      </a:r>
                      <a:r>
                        <a:rPr sz="1400" kern="0" spc="8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旅⾏补偿⼼理较强</a:t>
                      </a:r>
                      <a:r>
                        <a:rPr sz="14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4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出游欲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望⼤，</a:t>
                      </a:r>
                      <a:r>
                        <a:rPr sz="1400" kern="0" spc="-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购买⼒强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有</a:t>
                      </a:r>
                      <a:r>
                        <a:rPr sz="1400" kern="0" spc="10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精神特质</a:t>
                      </a:r>
                      <a:r>
                        <a:rPr sz="14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的品牌形象与产品理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念易与消费者沟通</a:t>
                      </a:r>
                      <a:r>
                        <a:rPr sz="1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14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短视频和直播的盛⾏，</a:t>
                      </a:r>
                      <a:r>
                        <a:rPr sz="1400" kern="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8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推⼴渠道丰富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31000"/>
                        </a:lnSpc>
                        <a:tabLst/>
                      </a:pPr>
                      <a:endParaRPr sz="3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30200" algn="l" rtl="0" eaLnBrk="0">
                        <a:lnSpc>
                          <a:spcPct val="91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消费者</a:t>
                      </a:r>
                      <a:r>
                        <a:rPr sz="1400" kern="0" spc="9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中国品牌</a:t>
                      </a: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认知度和包容度⼤幅提⾼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>
                      <a:noFill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436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54100" algn="l" rtl="0" eaLnBrk="0">
                        <a:lnSpc>
                          <a:spcPct val="90000"/>
                        </a:lnSpc>
                        <a:tabLst>
                          <a:tab pos="1056005" algn="l"/>
                        </a:tabLst>
                      </a:pPr>
                      <a:r>
                        <a:rPr sz="1200" kern="0" spc="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	</a:t>
                      </a:r>
                      <a:r>
                        <a:rPr sz="1200" kern="0" spc="5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威</a:t>
                      </a:r>
                      <a:r>
                        <a:rPr sz="1200" kern="0" spc="-1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1200" kern="0" spc="17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胁</a:t>
                      </a:r>
                      <a:endParaRPr sz="12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64135" algn="l" rtl="0" eaLnBrk="0">
                        <a:lnSpc>
                          <a:spcPct val="91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4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外资品牌挤占了箱包市场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sz="6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62864" algn="l" rtl="0" eaLnBrk="0">
                        <a:lnSpc>
                          <a:spcPct val="97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箱包普遍品牌印记弱，</a:t>
                      </a:r>
                      <a:r>
                        <a:rPr sz="14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4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产品差</a:t>
                      </a:r>
                      <a:r>
                        <a:rPr sz="1400" kern="0" spc="8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异化不明显</a:t>
                      </a:r>
                      <a:endParaRPr sz="14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5875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60" name="rect 260"/>
          <p:cNvSpPr/>
          <p:nvPr/>
        </p:nvSpPr>
        <p:spPr>
          <a:xfrm>
            <a:off x="706484" y="5817761"/>
            <a:ext cx="9432433" cy="1450462"/>
          </a:xfrm>
          <a:prstGeom prst="rect">
            <a:avLst/>
          </a:prstGeom>
          <a:solidFill>
            <a:srgbClr val="D2EF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2" name="textbox 262"/>
          <p:cNvSpPr/>
          <p:nvPr/>
        </p:nvSpPr>
        <p:spPr>
          <a:xfrm>
            <a:off x="1379404" y="6132380"/>
            <a:ext cx="8615044" cy="9613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50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1000"/>
              </a:lnSpc>
              <a:tabLst/>
            </a:pP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400" kern="0" spc="6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抓住年轻目标群体</a:t>
            </a:r>
            <a:r>
              <a:rPr sz="1900" kern="0" spc="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旅行补偿心理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900" kern="0" spc="-3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激发他们潜在的出行需求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88000"/>
              </a:lnSpc>
              <a:spcBef>
                <a:spcPts val="248"/>
              </a:spcBef>
              <a:tabLst/>
            </a:pP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400" kern="0" spc="6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利用丰富的推广渠道，</a:t>
            </a:r>
            <a:r>
              <a:rPr sz="1900" kern="0" spc="-3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1900" kern="0" spc="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参与式活动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强化品牌内涵，</a:t>
            </a:r>
            <a:r>
              <a:rPr sz="1900" kern="0" spc="-3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从</a:t>
            </a:r>
            <a:r>
              <a:rPr sz="1900" kern="0" spc="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消费者情绪沟通</a:t>
            </a: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入手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强化“</a:t>
            </a:r>
            <a:r>
              <a:rPr sz="1900" kern="0" spc="-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收藏</a:t>
            </a:r>
            <a:r>
              <a:rPr sz="19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”价值，</a:t>
            </a:r>
            <a:r>
              <a:rPr sz="1900" kern="0" spc="-3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进行</a:t>
            </a:r>
            <a:r>
              <a:rPr sz="1900" kern="0" spc="-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产品理念差异化传播</a:t>
            </a:r>
            <a:endParaRPr sz="19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64" name="textbox 264"/>
          <p:cNvSpPr/>
          <p:nvPr/>
        </p:nvSpPr>
        <p:spPr>
          <a:xfrm>
            <a:off x="3190913" y="228301"/>
            <a:ext cx="4329429" cy="533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96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3800" b="1" kern="0" spc="1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3800" b="1" kern="0" spc="71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3800" b="1" kern="0" spc="5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3800" b="1" kern="0" spc="68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3800" b="1" kern="0" spc="60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3800" b="1" kern="0" spc="5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1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3800" b="1" kern="0" spc="5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1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r>
              <a:rPr sz="3800" b="1" kern="0" spc="6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1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endParaRPr sz="3800" dirty="0">
              <a:latin typeface="Arial"/>
              <a:ea typeface="Arial"/>
              <a:cs typeface="Arial"/>
            </a:endParaRPr>
          </a:p>
        </p:txBody>
      </p:sp>
      <p:sp>
        <p:nvSpPr>
          <p:cNvPr id="266" name="textbox 266"/>
          <p:cNvSpPr/>
          <p:nvPr/>
        </p:nvSpPr>
        <p:spPr>
          <a:xfrm>
            <a:off x="5676210" y="2721147"/>
            <a:ext cx="782319" cy="6521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92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6000"/>
              </a:lnSpc>
              <a:tabLst/>
            </a:pPr>
            <a:r>
              <a:rPr sz="5400" kern="0" spc="8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endParaRPr sz="5400" dirty="0">
              <a:latin typeface="Arial"/>
              <a:ea typeface="Arial"/>
              <a:cs typeface="Arial"/>
            </a:endParaRPr>
          </a:p>
        </p:txBody>
      </p:sp>
      <p:sp>
        <p:nvSpPr>
          <p:cNvPr id="268" name="textbox 268"/>
          <p:cNvSpPr/>
          <p:nvPr/>
        </p:nvSpPr>
        <p:spPr>
          <a:xfrm>
            <a:off x="4196941" y="3616883"/>
            <a:ext cx="569594" cy="679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964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7000"/>
              </a:lnSpc>
              <a:tabLst/>
            </a:pPr>
            <a:r>
              <a:rPr sz="5600" kern="0" spc="-1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endParaRPr sz="5600" dirty="0">
              <a:latin typeface="Arial"/>
              <a:ea typeface="Arial"/>
              <a:cs typeface="Arial"/>
            </a:endParaRPr>
          </a:p>
        </p:txBody>
      </p:sp>
      <p:sp>
        <p:nvSpPr>
          <p:cNvPr id="270" name="textbox 270"/>
          <p:cNvSpPr/>
          <p:nvPr/>
        </p:nvSpPr>
        <p:spPr>
          <a:xfrm>
            <a:off x="5817529" y="3665816"/>
            <a:ext cx="509905" cy="6635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44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6000"/>
              </a:lnSpc>
              <a:tabLst/>
            </a:pPr>
            <a:r>
              <a:rPr sz="5500" kern="0" spc="4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sz="5500" dirty="0">
              <a:latin typeface="Arial"/>
              <a:ea typeface="Arial"/>
              <a:cs typeface="Arial"/>
            </a:endParaRPr>
          </a:p>
        </p:txBody>
      </p:sp>
      <p:sp>
        <p:nvSpPr>
          <p:cNvPr id="272" name="textbox 272"/>
          <p:cNvSpPr/>
          <p:nvPr/>
        </p:nvSpPr>
        <p:spPr>
          <a:xfrm>
            <a:off x="918498" y="6276433"/>
            <a:ext cx="303529" cy="535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25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ct val="88000"/>
              </a:lnSpc>
              <a:tabLst/>
            </a:pPr>
            <a:r>
              <a:rPr sz="1900" kern="0" spc="2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88000"/>
              </a:lnSpc>
              <a:spcBef>
                <a:spcPts val="13"/>
              </a:spcBef>
              <a:tabLst/>
            </a:pPr>
            <a:r>
              <a:rPr sz="1900" kern="0" spc="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</a:t>
            </a:r>
            <a:endParaRPr sz="19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92384" cy="75606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"/>
            <a:ext cx="10684366" cy="7557030"/>
          </a:xfrm>
          <a:prstGeom prst="rect">
            <a:avLst/>
          </a:prstGeom>
        </p:spPr>
      </p:pic>
      <p:sp>
        <p:nvSpPr>
          <p:cNvPr id="278" name="rect 278"/>
          <p:cNvSpPr/>
          <p:nvPr/>
        </p:nvSpPr>
        <p:spPr>
          <a:xfrm>
            <a:off x="77067" y="895634"/>
            <a:ext cx="10530670" cy="6524700"/>
          </a:xfrm>
          <a:prstGeom prst="rect">
            <a:avLst/>
          </a:prstGeom>
          <a:solidFill>
            <a:srgbClr val="FFFFFF">
              <a:alpha val="83529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0" name="textbox 280"/>
          <p:cNvSpPr/>
          <p:nvPr/>
        </p:nvSpPr>
        <p:spPr>
          <a:xfrm>
            <a:off x="329161" y="2917867"/>
            <a:ext cx="9727565" cy="21837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1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607694" algn="l" rtl="0" eaLnBrk="0">
              <a:lnSpc>
                <a:spcPct val="94000"/>
              </a:lnSpc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18-25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岁年轻⼈群体</a:t>
            </a:r>
            <a:r>
              <a:rPr sz="17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⾃由出发                    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⾃在收藏</a:t>
            </a:r>
            <a:endParaRPr sz="1700" dirty="0">
              <a:latin typeface="Microsoft YaHei"/>
              <a:ea typeface="Microsoft YaHei"/>
              <a:cs typeface="Microsoft YaHei"/>
            </a:endParaRPr>
          </a:p>
          <a:p>
            <a:pPr marL="2406650" algn="l" rtl="0" eaLnBrk="0">
              <a:lnSpc>
                <a:spcPct val="88000"/>
              </a:lnSpc>
              <a:spcBef>
                <a:spcPts val="1602"/>
              </a:spcBef>
              <a:tabLst/>
            </a:pPr>
            <a:r>
              <a:rPr sz="5700" kern="0" spc="15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5700" kern="0" spc="1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千⽶的陪伴</a:t>
            </a:r>
            <a:endParaRPr sz="5700" dirty="0">
              <a:latin typeface="Microsoft YaHei"/>
              <a:ea typeface="Microsoft YaHei"/>
              <a:cs typeface="Microsoft YaHei"/>
            </a:endParaRPr>
          </a:p>
          <a:p>
            <a:pPr marL="1195705" algn="l" rtl="0" eaLnBrk="0">
              <a:lnSpc>
                <a:spcPts val="2245"/>
              </a:lnSpc>
              <a:spcBef>
                <a:spcPts val="1106"/>
              </a:spcBef>
              <a:tabLst/>
            </a:pPr>
            <a:r>
              <a:rPr sz="2700" kern="0" spc="30" baseline="11278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2700" kern="0" spc="30" baseline="11278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千⽶</a:t>
            </a:r>
            <a:r>
              <a:rPr sz="1700" kern="0" spc="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</a:t>
            </a:r>
            <a:r>
              <a:rPr sz="1700" kern="0" spc="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</a:t>
            </a:r>
            <a:r>
              <a:rPr sz="2700" kern="0" spc="20" baseline="-6084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陪伴</a:t>
            </a:r>
            <a:endParaRPr sz="2700" baseline="-6084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ts val="2084"/>
              </a:lnSpc>
              <a:tabLst/>
            </a:pPr>
            <a:r>
              <a:rPr sz="2300" kern="0" spc="10" baseline="1433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产品美学：旅途点滴，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10" baseline="1433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⾃在收藏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</a:t>
            </a:r>
            <a:r>
              <a:rPr sz="2200" kern="0" spc="0" baseline="-631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品牌理念：陪伴你的每⼀次出发</a:t>
            </a:r>
            <a:endParaRPr sz="2200" baseline="-6318" dirty="0">
              <a:latin typeface="Microsoft YaHei"/>
              <a:ea typeface="Microsoft YaHei"/>
              <a:cs typeface="Microsoft YaHei"/>
            </a:endParaRPr>
          </a:p>
          <a:p>
            <a:pPr marL="13970" algn="l" rtl="0" eaLnBrk="0">
              <a:lnSpc>
                <a:spcPts val="2009"/>
              </a:lnSpc>
              <a:spcBef>
                <a:spcPts val="8"/>
              </a:spcBef>
              <a:tabLst/>
            </a:pPr>
            <a:r>
              <a:rPr sz="2300" kern="0" spc="10" baseline="1131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热点：⻘春没有售价，</a:t>
            </a:r>
            <a:r>
              <a:rPr sz="14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300" kern="0" spc="10" baseline="1131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硬座直达拉萨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                                       </a:t>
            </a:r>
            <a:r>
              <a:rPr sz="2200" kern="0" spc="10" baseline="-474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消费者重视：旅⾏</a:t>
            </a:r>
            <a:r>
              <a:rPr sz="2200" kern="0" spc="10" baseline="-474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2200" kern="0" spc="10" baseline="-4748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情绪价值</a:t>
            </a:r>
            <a:endParaRPr sz="2200" baseline="-4748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82" name="picture 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39743" y="3692795"/>
            <a:ext cx="609536" cy="589578"/>
          </a:xfrm>
          <a:prstGeom prst="rect">
            <a:avLst/>
          </a:prstGeom>
        </p:spPr>
      </p:pic>
      <p:pic>
        <p:nvPicPr>
          <p:cNvPr id="284" name="picture 2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95031" y="3692795"/>
            <a:ext cx="676106" cy="524064"/>
          </a:xfrm>
          <a:prstGeom prst="rect">
            <a:avLst/>
          </a:prstGeom>
        </p:spPr>
      </p:pic>
      <p:pic>
        <p:nvPicPr>
          <p:cNvPr id="286" name="picture 2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145173" y="3012649"/>
            <a:ext cx="1066575" cy="276231"/>
          </a:xfrm>
          <a:prstGeom prst="rect">
            <a:avLst/>
          </a:prstGeom>
        </p:spPr>
      </p:pic>
      <p:pic>
        <p:nvPicPr>
          <p:cNvPr id="288" name="picture 2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048869" y="3012649"/>
            <a:ext cx="523723" cy="276231"/>
          </a:xfrm>
          <a:prstGeom prst="rect">
            <a:avLst/>
          </a:prstGeom>
        </p:spPr>
      </p:pic>
      <p:sp>
        <p:nvSpPr>
          <p:cNvPr id="290" name="textbox 290"/>
          <p:cNvSpPr/>
          <p:nvPr/>
        </p:nvSpPr>
        <p:spPr>
          <a:xfrm>
            <a:off x="339182" y="5247432"/>
            <a:ext cx="9998709" cy="1975485"/>
          </a:xfrm>
          <a:prstGeom prst="rect">
            <a:avLst/>
          </a:prstGeom>
          <a:solidFill>
            <a:srgbClr val="D2EFF5">
              <a:alpha val="9647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946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72844" algn="l" rtl="0" eaLnBrk="0">
              <a:lnSpc>
                <a:spcPct val="93000"/>
              </a:lnSpc>
              <a:tabLst/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本策划案将</a:t>
            </a:r>
            <a:r>
              <a:rPr sz="16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以年轻⼈情绪洞察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为⽴⾜点，</a:t>
            </a:r>
            <a:r>
              <a:rPr sz="16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16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场景与事件营销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沉淀爱华仕品牌内涵，</a:t>
            </a:r>
            <a:endParaRPr sz="1600" dirty="0">
              <a:latin typeface="Microsoft YaHei"/>
              <a:ea typeface="Microsoft YaHei"/>
              <a:cs typeface="Microsoft YaHei"/>
            </a:endParaRPr>
          </a:p>
          <a:p>
            <a:pPr marL="1588135" algn="l" rtl="0" eaLnBrk="0">
              <a:lnSpc>
                <a:spcPct val="93000"/>
              </a:lnSpc>
              <a:spcBef>
                <a:spcPts val="464"/>
              </a:spcBef>
              <a:tabLst/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唤起集体记忆实现品牌联想，</a:t>
            </a:r>
            <a:r>
              <a:rPr sz="1600" kern="0" spc="-3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践⾏并坚守爱华仕作为⺠族箱包品牌的温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度。</a:t>
            </a:r>
            <a:endParaRPr sz="16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4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101725" algn="l" rtl="0" eaLnBrk="0">
              <a:lnSpc>
                <a:spcPct val="93000"/>
              </a:lnSpc>
              <a:spcBef>
                <a:spcPts val="483"/>
              </a:spcBef>
              <a:tabLst/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每个⼈⼼中都有⼀个拉萨，</a:t>
            </a:r>
            <a:r>
              <a:rPr sz="16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每个⼈⼼中都幻想过⽆数次的出发。爱华仕希望通过这样</a:t>
            </a:r>
            <a:endParaRPr sz="1600" dirty="0">
              <a:latin typeface="Microsoft YaHei"/>
              <a:ea typeface="Microsoft YaHei"/>
              <a:cs typeface="Microsoft YaHei"/>
            </a:endParaRPr>
          </a:p>
          <a:p>
            <a:pPr marL="1466214" algn="l" rtl="0" eaLnBrk="0">
              <a:lnSpc>
                <a:spcPct val="93000"/>
              </a:lnSpc>
              <a:spcBef>
                <a:spcPts val="464"/>
              </a:spcBef>
              <a:tabLst/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⼀趟开往拉萨的列车，</a:t>
            </a:r>
            <a:r>
              <a:rPr sz="16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⾃由出发，</a:t>
            </a:r>
            <a:r>
              <a:rPr sz="16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⾃在收藏，</a:t>
            </a:r>
            <a:r>
              <a:rPr sz="16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给予你⼀场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19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56</a:t>
            </a: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千⽶的陪伴。</a:t>
            </a:r>
            <a:endParaRPr sz="16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4091137" y="1092497"/>
            <a:ext cx="2619881" cy="1668462"/>
            <a:chOff x="0" y="0"/>
            <a:chExt cx="2619881" cy="1668462"/>
          </a:xfrm>
        </p:grpSpPr>
        <p:sp>
          <p:nvSpPr>
            <p:cNvPr id="292" name="rect 292"/>
            <p:cNvSpPr/>
            <p:nvPr/>
          </p:nvSpPr>
          <p:spPr>
            <a:xfrm>
              <a:off x="0" y="0"/>
              <a:ext cx="2619881" cy="1130819"/>
            </a:xfrm>
            <a:prstGeom prst="rect">
              <a:avLst/>
            </a:prstGeom>
            <a:solidFill>
              <a:srgbClr val="D2EFF5">
                <a:alpha val="96078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4" name="textbox 294"/>
            <p:cNvSpPr/>
            <p:nvPr/>
          </p:nvSpPr>
          <p:spPr>
            <a:xfrm>
              <a:off x="506738" y="269197"/>
              <a:ext cx="1833879" cy="50736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196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304165" algn="l" rtl="0" eaLnBrk="0">
                <a:lnSpc>
                  <a:spcPct val="89000"/>
                </a:lnSpc>
                <a:tabLst/>
              </a:pPr>
              <a:r>
                <a:rPr sz="15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旅游市场回春</a:t>
              </a:r>
              <a:endParaRPr sz="1500" dirty="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119000"/>
                </a:lnSpc>
                <a:tabLst/>
              </a:pPr>
              <a:endParaRPr sz="4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90000"/>
                </a:lnSpc>
                <a:spcBef>
                  <a:spcPts val="1"/>
                </a:spcBef>
                <a:tabLst/>
              </a:pPr>
              <a:r>
                <a:rPr sz="15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中国品牌的⾃由包容</a:t>
              </a:r>
              <a:endParaRPr sz="1500" dirty="0">
                <a:latin typeface="Microsoft YaHei"/>
                <a:ea typeface="Microsoft YaHei"/>
                <a:cs typeface="Microsoft YaHei"/>
              </a:endParaRPr>
            </a:p>
          </p:txBody>
        </p:sp>
        <p:pic>
          <p:nvPicPr>
            <p:cNvPr id="296" name="picture 29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1267620" y="1191727"/>
              <a:ext cx="46546" cy="476735"/>
            </a:xfrm>
            <a:prstGeom prst="rect">
              <a:avLst/>
            </a:prstGeom>
          </p:spPr>
        </p:pic>
      </p:grpSp>
      <p:sp>
        <p:nvSpPr>
          <p:cNvPr id="298" name="rect 298"/>
          <p:cNvSpPr/>
          <p:nvPr/>
        </p:nvSpPr>
        <p:spPr>
          <a:xfrm>
            <a:off x="339182" y="1078289"/>
            <a:ext cx="3462987" cy="1142520"/>
          </a:xfrm>
          <a:prstGeom prst="rect">
            <a:avLst/>
          </a:prstGeom>
          <a:solidFill>
            <a:srgbClr val="D2EF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0" name="rect 300"/>
          <p:cNvSpPr/>
          <p:nvPr/>
        </p:nvSpPr>
        <p:spPr>
          <a:xfrm>
            <a:off x="6922741" y="1078289"/>
            <a:ext cx="3414858" cy="1142520"/>
          </a:xfrm>
          <a:prstGeom prst="rect">
            <a:avLst/>
          </a:prstGeom>
          <a:solidFill>
            <a:srgbClr val="D2EF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2" name="textbox 302"/>
          <p:cNvSpPr/>
          <p:nvPr/>
        </p:nvSpPr>
        <p:spPr>
          <a:xfrm>
            <a:off x="3691125" y="178580"/>
            <a:ext cx="3328670" cy="5340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63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3800" b="1" kern="0" spc="-2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3800" b="1" kern="0" spc="6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-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</a:t>
            </a:r>
            <a:r>
              <a:rPr sz="3800" b="1" kern="0" spc="5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题</a:t>
            </a:r>
            <a:r>
              <a:rPr sz="3800" b="1" kern="0" spc="4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</a:t>
            </a:r>
            <a:r>
              <a:rPr sz="3800" b="1" kern="0" spc="5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导</a:t>
            </a:r>
            <a:r>
              <a:rPr sz="3800" b="1" kern="0" spc="6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2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endParaRPr sz="3800" dirty="0">
              <a:latin typeface="Arial"/>
              <a:ea typeface="Arial"/>
              <a:cs typeface="Arial"/>
            </a:endParaRPr>
          </a:p>
        </p:txBody>
      </p:sp>
      <p:sp>
        <p:nvSpPr>
          <p:cNvPr id="304" name="textbox 304"/>
          <p:cNvSpPr/>
          <p:nvPr/>
        </p:nvSpPr>
        <p:spPr>
          <a:xfrm>
            <a:off x="7414931" y="1361694"/>
            <a:ext cx="2661920" cy="542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2210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8745" indent="-106679" algn="l" rtl="0" eaLnBrk="0">
              <a:lnSpc>
                <a:spcPct val="115000"/>
              </a:lnSpc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打卡式旅游的本质是收藏记忆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500" kern="0" spc="-2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旅途点滴，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⽤⼼收藏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美学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06" name="textbox 306"/>
          <p:cNvSpPr/>
          <p:nvPr/>
        </p:nvSpPr>
        <p:spPr>
          <a:xfrm>
            <a:off x="911804" y="1361694"/>
            <a:ext cx="2659379" cy="5099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18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压⼒与焦虑成为⽣活的常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态</a:t>
            </a:r>
            <a:endParaRPr sz="15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spcBef>
                <a:spcPts val="2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追求悠然的⼼境与⾃我的和解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08" name="textbox 308"/>
          <p:cNvSpPr/>
          <p:nvPr/>
        </p:nvSpPr>
        <p:spPr>
          <a:xfrm>
            <a:off x="462065" y="1238343"/>
            <a:ext cx="294640" cy="787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8646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9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消费者</a:t>
            </a:r>
            <a:endParaRPr sz="19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10" name="textbox 310"/>
          <p:cNvSpPr/>
          <p:nvPr/>
        </p:nvSpPr>
        <p:spPr>
          <a:xfrm>
            <a:off x="4154188" y="1325415"/>
            <a:ext cx="276225" cy="5346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25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8575" algn="l" rtl="0" eaLnBrk="0">
              <a:lnSpc>
                <a:spcPct val="88000"/>
              </a:lnSpc>
              <a:tabLst/>
            </a:pPr>
            <a:r>
              <a:rPr sz="1900" kern="0" spc="-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88000"/>
              </a:lnSpc>
              <a:spcBef>
                <a:spcPts val="2"/>
              </a:spcBef>
              <a:tabLst/>
            </a:pPr>
            <a:r>
              <a:rPr sz="19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牌</a:t>
            </a:r>
            <a:endParaRPr sz="19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12" name="textbox 312"/>
          <p:cNvSpPr/>
          <p:nvPr/>
        </p:nvSpPr>
        <p:spPr>
          <a:xfrm>
            <a:off x="7016075" y="1337098"/>
            <a:ext cx="276225" cy="533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73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0000"/>
              </a:lnSpc>
              <a:tabLst/>
            </a:pPr>
            <a:r>
              <a:rPr sz="19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27940" algn="l" rtl="0" eaLnBrk="0">
              <a:lnSpc>
                <a:spcPct val="85000"/>
              </a:lnSpc>
              <a:spcBef>
                <a:spcPts val="16"/>
              </a:spcBef>
              <a:tabLst/>
            </a:pPr>
            <a:r>
              <a:rPr sz="1900" kern="0" spc="-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endParaRPr sz="19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14" name="picture 3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686996" y="2303268"/>
            <a:ext cx="46546" cy="476735"/>
          </a:xfrm>
          <a:prstGeom prst="rect">
            <a:avLst/>
          </a:prstGeom>
        </p:spPr>
      </p:pic>
      <p:pic>
        <p:nvPicPr>
          <p:cNvPr id="316" name="picture 3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967516" y="2303268"/>
            <a:ext cx="46546" cy="476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3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1"/>
          </a:xfrm>
          <a:prstGeom prst="rect">
            <a:avLst/>
          </a:prstGeom>
        </p:spPr>
      </p:pic>
      <p:sp>
        <p:nvSpPr>
          <p:cNvPr id="320" name="rect 320"/>
          <p:cNvSpPr/>
          <p:nvPr/>
        </p:nvSpPr>
        <p:spPr>
          <a:xfrm>
            <a:off x="75869" y="1026488"/>
            <a:ext cx="10537087" cy="6535599"/>
          </a:xfrm>
          <a:prstGeom prst="rect">
            <a:avLst/>
          </a:prstGeom>
          <a:solidFill>
            <a:srgbClr val="FFFFFF">
              <a:alpha val="83529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542856" y="3829072"/>
            <a:ext cx="9866414" cy="2143332"/>
            <a:chOff x="0" y="0"/>
            <a:chExt cx="9866414" cy="2143332"/>
          </a:xfrm>
        </p:grpSpPr>
        <p:sp>
          <p:nvSpPr>
            <p:cNvPr id="322" name="rect 322"/>
            <p:cNvSpPr/>
            <p:nvPr/>
          </p:nvSpPr>
          <p:spPr>
            <a:xfrm>
              <a:off x="0" y="0"/>
              <a:ext cx="9866414" cy="2143332"/>
            </a:xfrm>
            <a:prstGeom prst="rect">
              <a:avLst/>
            </a:prstGeom>
            <a:solidFill>
              <a:srgbClr val="D2EFF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324" name="picture 3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45058" y="110377"/>
              <a:ext cx="9673866" cy="1964719"/>
            </a:xfrm>
            <a:prstGeom prst="rect">
              <a:avLst/>
            </a:prstGeom>
          </p:spPr>
        </p:pic>
        <p:sp>
          <p:nvSpPr>
            <p:cNvPr id="326" name="textbox 326"/>
            <p:cNvSpPr/>
            <p:nvPr/>
          </p:nvSpPr>
          <p:spPr>
            <a:xfrm>
              <a:off x="152100" y="351116"/>
              <a:ext cx="6160770" cy="147320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8285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206375" algn="l" rtl="0" eaLnBrk="0">
                <a:lnSpc>
                  <a:spcPct val="90000"/>
                </a:lnSpc>
                <a:tabLst/>
              </a:pP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5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⽉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18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⽇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--5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⽉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23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⽇</a:t>
              </a:r>
              <a:endParaRPr sz="1100" dirty="0">
                <a:latin typeface="Microsoft YaHei"/>
                <a:ea typeface="Microsoft YaHei"/>
                <a:cs typeface="Microsoft YaHei"/>
              </a:endParaRPr>
            </a:p>
            <a:p>
              <a:pPr marL="210184" algn="l" rtl="0" eaLnBrk="0">
                <a:lnSpc>
                  <a:spcPts val="1656"/>
                </a:lnSpc>
                <a:tabLst/>
              </a:pPr>
              <a:r>
                <a:rPr sz="1100" kern="0" spc="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《勇敢出发》</a:t>
              </a:r>
              <a:r>
                <a:rPr sz="1100" kern="0" spc="-1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100" kern="0" spc="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微访谈</a:t>
              </a:r>
              <a:endParaRPr sz="1100" dirty="0">
                <a:latin typeface="Microsoft YaHei"/>
                <a:ea typeface="Microsoft YaHei"/>
                <a:cs typeface="Microsoft YaHei"/>
              </a:endParaRPr>
            </a:p>
            <a:p>
              <a:pPr algn="r" rtl="0" eaLnBrk="0">
                <a:lnSpc>
                  <a:spcPct val="84000"/>
                </a:lnSpc>
                <a:spcBef>
                  <a:spcPts val="7"/>
                </a:spcBef>
                <a:tabLst/>
              </a:pPr>
              <a:r>
                <a:rPr sz="1200" kern="0" spc="-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程</a:t>
              </a:r>
              <a:endParaRPr sz="1200" dirty="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11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54304" algn="l" rtl="0" eaLnBrk="0">
                <a:lnSpc>
                  <a:spcPct val="91000"/>
                </a:lnSpc>
                <a:spcBef>
                  <a:spcPts val="336"/>
                </a:spcBef>
                <a:tabLst/>
              </a:pP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6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⽉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10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⽇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--6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⽉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12</a:t>
              </a:r>
              <a:r>
                <a:rPr sz="11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⽇</a:t>
              </a:r>
              <a:endParaRPr sz="1100" dirty="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124000"/>
                </a:lnSpc>
                <a:tabLst/>
              </a:pPr>
              <a:endParaRPr sz="300" dirty="0">
                <a:latin typeface="Arial"/>
                <a:ea typeface="Arial"/>
                <a:cs typeface="Arial"/>
              </a:endParaRPr>
            </a:p>
            <a:p>
              <a:pPr marL="85725" algn="l" rtl="0" eaLnBrk="0">
                <a:lnSpc>
                  <a:spcPct val="93000"/>
                </a:lnSpc>
                <a:spcBef>
                  <a:spcPts val="3"/>
                </a:spcBef>
                <a:tabLst/>
              </a:pPr>
              <a:r>
                <a:rPr sz="1100" kern="0" spc="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“天上⼈间”</a:t>
              </a:r>
              <a:r>
                <a:rPr sz="1100" kern="0" spc="-1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100" kern="0" spc="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毕业⼤秀</a:t>
              </a:r>
              <a:endParaRPr sz="1100" dirty="0"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328" name="textbox 328"/>
          <p:cNvSpPr/>
          <p:nvPr/>
        </p:nvSpPr>
        <p:spPr>
          <a:xfrm>
            <a:off x="898354" y="6163670"/>
            <a:ext cx="9007475" cy="13157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66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477644" algn="l" rtl="0" eaLnBrk="0">
              <a:lnSpc>
                <a:spcPct val="96000"/>
              </a:lnSpc>
              <a:tabLst/>
            </a:pP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本策划案以“</a:t>
            </a:r>
            <a:r>
              <a:rPr sz="14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开往拉萨</a:t>
            </a:r>
            <a:r>
              <a:rPr sz="1400" kern="0" spc="30" dirty="0">
                <a:solidFill>
                  <a:srgbClr val="D57237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的</a:t>
            </a:r>
            <a:r>
              <a:rPr sz="14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列车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”为主要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的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营销事</a:t>
            </a: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件，</a:t>
            </a:r>
            <a:r>
              <a:rPr sz="14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以小事件撬动⼤</a:t>
            </a: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共</a:t>
            </a: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鸣。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604" algn="l" rtl="0" eaLnBrk="0">
              <a:lnSpc>
                <a:spcPct val="97000"/>
              </a:lnSpc>
              <a:spcBef>
                <a:spcPts val="428"/>
              </a:spcBef>
              <a:tabLst/>
            </a:pPr>
            <a:r>
              <a:rPr sz="14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⾸</a:t>
            </a:r>
            <a:r>
              <a:rPr sz="1400" kern="0" spc="40" dirty="0">
                <a:solidFill>
                  <a:srgbClr val="00000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先</a:t>
            </a:r>
            <a:r>
              <a:rPr sz="14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⽴⾜拉萨将⼆者之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间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的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⾃由包容进⾏结合强化，</a:t>
            </a:r>
            <a:r>
              <a:rPr sz="14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再通过</a:t>
            </a:r>
            <a:r>
              <a:rPr sz="14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</a:t>
            </a:r>
            <a:r>
              <a:rPr sz="1400" kern="0" spc="-30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慢</a:t>
            </a:r>
            <a:r>
              <a:rPr sz="1400" kern="0" spc="30" dirty="0">
                <a:solidFill>
                  <a:srgbClr val="D57237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直</a:t>
            </a:r>
            <a:r>
              <a:rPr sz="14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播”“</a:t>
            </a:r>
            <a:r>
              <a:rPr sz="1400" kern="0" spc="-3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慢闪店”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等⽅式将受众拓展到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全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国，</a:t>
            </a:r>
            <a:r>
              <a:rPr sz="14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强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97000"/>
              </a:lnSpc>
              <a:spcBef>
                <a:spcPts val="620"/>
              </a:spcBef>
              <a:tabLst/>
            </a:pPr>
            <a:r>
              <a:rPr sz="14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化产品收藏美学，</a:t>
            </a:r>
            <a:r>
              <a:rPr sz="14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并紧密配合拉萨主活动，</a:t>
            </a:r>
            <a:r>
              <a:rPr sz="14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巩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固由拉萨产⽣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的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城市情感加持。邀请受众在⼀系列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的</a:t>
            </a: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活动当中⼀起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194310" algn="l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思考如何“</a:t>
            </a:r>
            <a:r>
              <a:rPr sz="14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去往⼼中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的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拉萨”，</a:t>
            </a:r>
            <a:r>
              <a:rPr sz="14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使爱华仕箱包以社会角⾊切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⼊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沟通，</a:t>
            </a:r>
            <a:r>
              <a:rPr sz="14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启发“ ⾃由出发， ⾃在收藏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r>
              <a:rPr sz="14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的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思考。</a:t>
            </a:r>
            <a:endParaRPr sz="14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18" name="group 18"/>
          <p:cNvGrpSpPr/>
          <p:nvPr/>
        </p:nvGrpSpPr>
        <p:grpSpPr>
          <a:xfrm rot="21600000">
            <a:off x="3215917" y="1228319"/>
            <a:ext cx="4586761" cy="2471032"/>
            <a:chOff x="0" y="0"/>
            <a:chExt cx="4586761" cy="2471032"/>
          </a:xfrm>
        </p:grpSpPr>
        <p:sp>
          <p:nvSpPr>
            <p:cNvPr id="330" name="rect 330"/>
            <p:cNvSpPr/>
            <p:nvPr/>
          </p:nvSpPr>
          <p:spPr>
            <a:xfrm>
              <a:off x="0" y="0"/>
              <a:ext cx="4586761" cy="2471032"/>
            </a:xfrm>
            <a:prstGeom prst="rect">
              <a:avLst/>
            </a:prstGeom>
            <a:solidFill>
              <a:srgbClr val="D2EFF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2" name="textbox 332"/>
            <p:cNvSpPr/>
            <p:nvPr/>
          </p:nvSpPr>
          <p:spPr>
            <a:xfrm>
              <a:off x="1239737" y="205309"/>
              <a:ext cx="3180714" cy="207263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5807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99000"/>
                </a:lnSpc>
                <a:tabLst/>
              </a:pPr>
              <a:r>
                <a:rPr sz="1500" kern="0" spc="80" dirty="0">
                  <a:solidFill>
                    <a:srgbClr val="396A3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请回答，</a:t>
              </a:r>
              <a:r>
                <a:rPr sz="1500" kern="0" spc="-150" dirty="0">
                  <a:solidFill>
                    <a:srgbClr val="396A3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500" kern="0" spc="80" dirty="0">
                  <a:solidFill>
                    <a:srgbClr val="396A3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因</a:t>
              </a:r>
              <a:r>
                <a:rPr sz="1500" kern="0" spc="80" dirty="0">
                  <a:solidFill>
                    <a:srgbClr val="396A3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1956</a:t>
              </a:r>
              <a:r>
                <a:rPr sz="1500" kern="0" spc="70" dirty="0">
                  <a:solidFill>
                    <a:srgbClr val="396A3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千⽶</a:t>
              </a:r>
              <a:endParaRPr sz="1500" dirty="0">
                <a:latin typeface="Microsoft YaHei"/>
                <a:ea typeface="Microsoft YaHei"/>
                <a:cs typeface="Microsoft YaHei"/>
              </a:endParaRPr>
            </a:p>
            <a:p>
              <a:pPr marL="688975" algn="l" rtl="0" eaLnBrk="0">
                <a:lnSpc>
                  <a:spcPts val="1799"/>
                </a:lnSpc>
                <a:spcBef>
                  <a:spcPts val="375"/>
                </a:spcBef>
                <a:tabLst/>
              </a:pPr>
              <a:r>
                <a:rPr sz="1400" kern="0" spc="-70" dirty="0">
                  <a:solidFill>
                    <a:srgbClr val="396A3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（治愈）</a:t>
              </a:r>
              <a:endParaRPr sz="1400" dirty="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12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396364" algn="l" rtl="0" eaLnBrk="0">
                <a:lnSpc>
                  <a:spcPct val="91000"/>
                </a:lnSpc>
                <a:spcBef>
                  <a:spcPts val="398"/>
                </a:spcBef>
                <a:tabLst/>
              </a:pPr>
              <a:r>
                <a:rPr sz="13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第⼆阶段：</a:t>
              </a:r>
              <a:endParaRPr sz="1300" dirty="0">
                <a:latin typeface="Microsoft YaHei"/>
                <a:ea typeface="Microsoft YaHei"/>
                <a:cs typeface="Microsoft YaHei"/>
              </a:endParaRPr>
            </a:p>
            <a:p>
              <a:pPr marL="1395730" indent="-635" algn="l" rtl="0" eaLnBrk="0">
                <a:lnSpc>
                  <a:spcPct val="135000"/>
                </a:lnSpc>
                <a:spcBef>
                  <a:spcPts val="379"/>
                </a:spcBef>
                <a:tabLst/>
              </a:pPr>
              <a:r>
                <a:rPr sz="13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进⼀步扩⼤受众范围， </a:t>
              </a:r>
              <a:r>
                <a:rPr sz="13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取消营销场景限制，</a:t>
              </a:r>
              <a:endParaRPr sz="1300" dirty="0">
                <a:latin typeface="Microsoft YaHei"/>
                <a:ea typeface="Microsoft YaHei"/>
                <a:cs typeface="Microsoft YaHei"/>
              </a:endParaRPr>
            </a:p>
            <a:p>
              <a:pPr marL="1404619" indent="-8889" algn="l" rtl="0" eaLnBrk="0">
                <a:lnSpc>
                  <a:spcPct val="136000"/>
                </a:lnSpc>
                <a:spcBef>
                  <a:spcPts val="18"/>
                </a:spcBef>
                <a:tabLst/>
              </a:pPr>
              <a:r>
                <a:rPr sz="13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将事件升级为全国联动</a:t>
              </a:r>
              <a:r>
                <a:rPr sz="1300" kern="0" spc="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的营销⼤事件</a:t>
              </a:r>
              <a:endParaRPr sz="1300" dirty="0">
                <a:latin typeface="Microsoft YaHei"/>
                <a:ea typeface="Microsoft YaHei"/>
                <a:cs typeface="Microsoft YaHei"/>
              </a:endParaRPr>
            </a:p>
          </p:txBody>
        </p:sp>
        <p:pic>
          <p:nvPicPr>
            <p:cNvPr id="334" name="picture 3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2065858" y="946616"/>
              <a:ext cx="362032" cy="1227627"/>
            </a:xfrm>
            <a:prstGeom prst="rect">
              <a:avLst/>
            </a:prstGeom>
          </p:spPr>
        </p:pic>
      </p:grpSp>
      <p:sp>
        <p:nvSpPr>
          <p:cNvPr id="336" name="textbox 336"/>
          <p:cNvSpPr/>
          <p:nvPr/>
        </p:nvSpPr>
        <p:spPr>
          <a:xfrm>
            <a:off x="542856" y="1221431"/>
            <a:ext cx="2568575" cy="2471420"/>
          </a:xfrm>
          <a:prstGeom prst="rect">
            <a:avLst/>
          </a:prstGeom>
          <a:solidFill>
            <a:srgbClr val="D2EF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831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30834" algn="l" rtl="0" eaLnBrk="0">
              <a:lnSpc>
                <a:spcPct val="99000"/>
              </a:lnSpc>
              <a:tabLst/>
            </a:pPr>
            <a:r>
              <a:rPr sz="15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请出发，</a:t>
            </a:r>
            <a:r>
              <a:rPr sz="1500" kern="0" spc="-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向</a:t>
            </a:r>
            <a:r>
              <a:rPr sz="1500" kern="0" spc="7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15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千⽶</a:t>
            </a:r>
            <a:endParaRPr sz="1500" dirty="0">
              <a:latin typeface="Microsoft YaHei"/>
              <a:ea typeface="Microsoft YaHei"/>
              <a:cs typeface="Microsoft YaHei"/>
            </a:endParaRPr>
          </a:p>
          <a:p>
            <a:pPr marL="1007110" algn="l" rtl="0" eaLnBrk="0">
              <a:lnSpc>
                <a:spcPts val="1784"/>
              </a:lnSpc>
              <a:spcBef>
                <a:spcPts val="390"/>
              </a:spcBef>
              <a:tabLst/>
            </a:pPr>
            <a:r>
              <a:rPr sz="1400" kern="0" spc="-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（迷茫）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17804" indent="-1270" algn="l" rtl="0" eaLnBrk="0">
              <a:lnSpc>
                <a:spcPct val="114000"/>
              </a:lnSpc>
              <a:spcBef>
                <a:spcPts val="456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初步开展事件营销，</a:t>
            </a:r>
            <a:r>
              <a:rPr sz="15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为核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⼼活动做话题预热；</a:t>
            </a:r>
            <a:endParaRPr sz="1500" dirty="0">
              <a:latin typeface="Microsoft YaHei"/>
              <a:ea typeface="Microsoft YaHei"/>
              <a:cs typeface="Microsoft YaHei"/>
            </a:endParaRPr>
          </a:p>
          <a:p>
            <a:pPr marL="218440" indent="-1270" algn="l" rtl="0" eaLnBrk="0">
              <a:lnSpc>
                <a:spcPct val="114000"/>
              </a:lnSpc>
              <a:spcBef>
                <a:spcPts val="213"/>
              </a:spcBef>
              <a:tabLst/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强化“ ⾃由出发， ⾃在收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藏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”概念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38" name="textbox 338"/>
          <p:cNvSpPr/>
          <p:nvPr/>
        </p:nvSpPr>
        <p:spPr>
          <a:xfrm>
            <a:off x="7921132" y="1228319"/>
            <a:ext cx="2568575" cy="2471420"/>
          </a:xfrm>
          <a:prstGeom prst="rect">
            <a:avLst/>
          </a:prstGeom>
          <a:solidFill>
            <a:srgbClr val="D2EF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30834" algn="l" rtl="0" eaLnBrk="0">
              <a:lnSpc>
                <a:spcPct val="99000"/>
              </a:lnSpc>
              <a:spcBef>
                <a:spcPts val="4"/>
              </a:spcBef>
              <a:tabLst/>
            </a:pPr>
            <a:r>
              <a:rPr sz="15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请收藏，</a:t>
            </a:r>
            <a:r>
              <a:rPr sz="1500" kern="0" spc="-2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这</a:t>
            </a:r>
            <a:r>
              <a:rPr sz="1500" kern="0" spc="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15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千</a:t>
            </a:r>
            <a:r>
              <a:rPr sz="15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⽶</a:t>
            </a:r>
            <a:endParaRPr sz="1500" dirty="0">
              <a:latin typeface="Microsoft YaHei"/>
              <a:ea typeface="Microsoft YaHei"/>
              <a:cs typeface="Microsoft YaHei"/>
            </a:endParaRPr>
          </a:p>
          <a:p>
            <a:pPr marL="1007110" algn="l" rtl="0" eaLnBrk="0">
              <a:lnSpc>
                <a:spcPts val="1784"/>
              </a:lnSpc>
              <a:spcBef>
                <a:spcPts val="390"/>
              </a:spcBef>
              <a:tabLst/>
            </a:pPr>
            <a:r>
              <a:rPr sz="1400" kern="0" spc="-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（释然）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5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7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254634" algn="l" rtl="0" eaLnBrk="0">
              <a:lnSpc>
                <a:spcPct val="119000"/>
              </a:lnSpc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利⽤事件的影响⼒背书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延续热度，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增强转化；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加强产品美学与品牌价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值观的粘合度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40" name="textbox 340"/>
          <p:cNvSpPr/>
          <p:nvPr/>
        </p:nvSpPr>
        <p:spPr>
          <a:xfrm>
            <a:off x="3396251" y="2251480"/>
            <a:ext cx="1798320" cy="12147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51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4604" algn="l" rtl="0" eaLnBrk="0">
              <a:lnSpc>
                <a:spcPct val="91000"/>
              </a:lnSpc>
              <a:tabLst/>
            </a:pP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第⼀阶段：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2700" indent="16509" algn="l" rtl="0" eaLnBrk="0">
              <a:lnSpc>
                <a:spcPct val="124000"/>
              </a:lnSpc>
              <a:spcBef>
                <a:spcPts val="272"/>
              </a:spcBef>
              <a:tabLst/>
            </a:pP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以“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去拉萨”</a:t>
            </a:r>
            <a:r>
              <a:rPr sz="13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为核⼼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现破圈，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5240" indent="-1905" algn="l" rtl="0" eaLnBrk="0">
              <a:lnSpc>
                <a:spcPct val="121000"/>
              </a:lnSpc>
              <a:spcBef>
                <a:spcPts val="30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结合毕业季节点将整场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事件推向⾼潮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42" name="textbox 342"/>
          <p:cNvSpPr/>
          <p:nvPr/>
        </p:nvSpPr>
        <p:spPr>
          <a:xfrm>
            <a:off x="3691125" y="228302"/>
            <a:ext cx="3328670" cy="533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96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3800" b="1" kern="0" spc="-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3800" b="1" kern="0" spc="61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-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策</a:t>
            </a:r>
            <a:r>
              <a:rPr sz="3800" b="1" kern="0" spc="6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略</a:t>
            </a:r>
            <a:r>
              <a:rPr sz="3800" b="1" kern="0" spc="5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架</a:t>
            </a:r>
            <a:r>
              <a:rPr sz="3800" b="1" kern="0" spc="5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构</a:t>
            </a:r>
            <a:r>
              <a:rPr sz="3800" b="1" kern="0" spc="6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endParaRPr sz="3800" dirty="0">
              <a:latin typeface="Arial"/>
              <a:ea typeface="Arial"/>
              <a:cs typeface="Arial"/>
            </a:endParaRPr>
          </a:p>
        </p:txBody>
      </p:sp>
      <p:sp>
        <p:nvSpPr>
          <p:cNvPr id="344" name="textbox 344"/>
          <p:cNvSpPr/>
          <p:nvPr/>
        </p:nvSpPr>
        <p:spPr>
          <a:xfrm>
            <a:off x="3283542" y="5124706"/>
            <a:ext cx="1691004" cy="598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163" rIns="0" bIns="0"/>
          <a:lstStyle/>
          <a:p>
            <a:pPr marL="190500" indent="82550" algn="l" rtl="0" eaLnBrk="0">
              <a:lnSpc>
                <a:spcPct val="117000"/>
              </a:lnSpc>
              <a:spcBef>
                <a:spcPts val="1"/>
              </a:spcBef>
              <a:tabLst/>
            </a:pP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8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--7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12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中国邮政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爱华仕：</a:t>
            </a:r>
            <a:endParaRPr sz="1100" dirty="0">
              <a:latin typeface="Microsoft YaHei"/>
              <a:ea typeface="Microsoft YaHei"/>
              <a:cs typeface="Microsoft YaHei"/>
            </a:endParaRPr>
          </a:p>
          <a:p>
            <a:pPr algn="r" rtl="0" eaLnBrk="0">
              <a:lnSpc>
                <a:spcPct val="92000"/>
              </a:lnSpc>
              <a:spcBef>
                <a:spcPts val="308"/>
              </a:spcBef>
              <a:tabLst/>
            </a:pPr>
            <a:r>
              <a:rPr sz="1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“拉萨飞地”</a:t>
            </a:r>
            <a:r>
              <a:rPr sz="1100" kern="0" spc="-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主题慢闪店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46" name="textbox 346"/>
          <p:cNvSpPr/>
          <p:nvPr/>
        </p:nvSpPr>
        <p:spPr>
          <a:xfrm>
            <a:off x="154941" y="2332395"/>
            <a:ext cx="280034" cy="30651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8660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6000"/>
              </a:lnSpc>
              <a:tabLst/>
            </a:pPr>
            <a:r>
              <a:rPr sz="1900" kern="0" spc="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阶段</a:t>
            </a:r>
            <a:r>
              <a:rPr sz="1900" kern="0" spc="50" dirty="0">
                <a:solidFill>
                  <a:srgbClr val="396A3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⽬的            </a:t>
            </a:r>
            <a:r>
              <a:rPr sz="1900" kern="0" spc="40" dirty="0">
                <a:solidFill>
                  <a:srgbClr val="396A3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    </a:t>
            </a:r>
            <a:r>
              <a:rPr sz="19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阶段</a:t>
            </a:r>
            <a:r>
              <a:rPr sz="1900" kern="0" spc="40" dirty="0">
                <a:solidFill>
                  <a:srgbClr val="396A30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内</a:t>
            </a:r>
            <a:r>
              <a:rPr sz="19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容</a:t>
            </a:r>
            <a:endParaRPr sz="19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48" name="textbox 348"/>
          <p:cNvSpPr/>
          <p:nvPr/>
        </p:nvSpPr>
        <p:spPr>
          <a:xfrm>
            <a:off x="8281665" y="4153722"/>
            <a:ext cx="1938020" cy="3911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94334" algn="l" rtl="0" eaLnBrk="0">
              <a:lnSpc>
                <a:spcPct val="91000"/>
              </a:lnSpc>
              <a:tabLst/>
            </a:pP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8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--6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10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endParaRPr sz="11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3000"/>
              </a:lnSpc>
              <a:spcBef>
                <a:spcPts val="3"/>
              </a:spcBef>
              <a:tabLst/>
            </a:pPr>
            <a:r>
              <a:rPr sz="11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“拉萨路上”</a:t>
            </a:r>
            <a:r>
              <a:rPr sz="11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慢直播</a:t>
            </a:r>
            <a:r>
              <a:rPr sz="11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r>
              <a:rPr sz="11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短视</a:t>
            </a: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频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50" name="textbox 350"/>
          <p:cNvSpPr/>
          <p:nvPr/>
        </p:nvSpPr>
        <p:spPr>
          <a:xfrm>
            <a:off x="3239396" y="4153722"/>
            <a:ext cx="1843404" cy="3911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06704" algn="l" rtl="0" eaLnBrk="0">
              <a:lnSpc>
                <a:spcPct val="91000"/>
              </a:lnSpc>
              <a:tabLst/>
            </a:pP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22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--5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29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endParaRPr sz="11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3000"/>
              </a:lnSpc>
              <a:spcBef>
                <a:spcPts val="3"/>
              </a:spcBef>
              <a:tabLst/>
            </a:pP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“爱华仕拉萨团”</a:t>
            </a:r>
            <a:r>
              <a:rPr sz="11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素⼈邀请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52" name="textbox 352"/>
          <p:cNvSpPr/>
          <p:nvPr/>
        </p:nvSpPr>
        <p:spPr>
          <a:xfrm>
            <a:off x="5937383" y="4104001"/>
            <a:ext cx="1658620" cy="4019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47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43840" algn="l" rtl="0" eaLnBrk="0">
              <a:lnSpc>
                <a:spcPct val="86000"/>
              </a:lnSpc>
              <a:tabLst/>
            </a:pP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30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--6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8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7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spcBef>
                <a:spcPts val="2"/>
              </a:spcBef>
              <a:tabLst/>
            </a:pP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远⽅来信—爱华仕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携</a:t>
            </a:r>
            <a:endParaRPr sz="1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54" name="textbox 354"/>
          <p:cNvSpPr/>
          <p:nvPr/>
        </p:nvSpPr>
        <p:spPr>
          <a:xfrm>
            <a:off x="8492063" y="5241247"/>
            <a:ext cx="1539239" cy="3917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4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05104" algn="l" rtl="0" eaLnBrk="0">
              <a:lnSpc>
                <a:spcPct val="91000"/>
              </a:lnSpc>
              <a:tabLst/>
            </a:pP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7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12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--9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endParaRPr sz="11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6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spcBef>
                <a:spcPts val="1"/>
              </a:spcBef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来去⼀兜、爱团纪录⽚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56" name="textbox 356"/>
          <p:cNvSpPr/>
          <p:nvPr/>
        </p:nvSpPr>
        <p:spPr>
          <a:xfrm>
            <a:off x="6078823" y="5271813"/>
            <a:ext cx="1383030" cy="4013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670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23850" indent="-311150" algn="l" rtl="0" eaLnBrk="0">
              <a:lnSpc>
                <a:spcPct val="115000"/>
              </a:lnSpc>
              <a:tabLst/>
            </a:pP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7</a:t>
            </a: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10</a:t>
            </a: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⽇—</a:t>
            </a: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7</a:t>
            </a: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1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1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收藏博物馆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icture 3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3"/>
            <a:ext cx="10684366" cy="7557031"/>
          </a:xfrm>
          <a:prstGeom prst="rect">
            <a:avLst/>
          </a:prstGeom>
        </p:spPr>
      </p:pic>
      <p:sp>
        <p:nvSpPr>
          <p:cNvPr id="360" name="rect 360"/>
          <p:cNvSpPr/>
          <p:nvPr/>
        </p:nvSpPr>
        <p:spPr>
          <a:xfrm>
            <a:off x="198526" y="0"/>
            <a:ext cx="5185414" cy="7343680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" name="rect 362"/>
          <p:cNvSpPr/>
          <p:nvPr/>
        </p:nvSpPr>
        <p:spPr>
          <a:xfrm>
            <a:off x="5577952" y="181221"/>
            <a:ext cx="4915994" cy="7380865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" name="textbox 364"/>
          <p:cNvSpPr/>
          <p:nvPr/>
        </p:nvSpPr>
        <p:spPr>
          <a:xfrm>
            <a:off x="397036" y="904474"/>
            <a:ext cx="4719954" cy="61353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46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ct val="93000"/>
              </a:lnSpc>
              <a:tabLst/>
            </a:pP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活动一：</a:t>
            </a:r>
            <a:r>
              <a:rPr sz="2000" kern="0" spc="-3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《勇敢出发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》微访谈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4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95000"/>
              </a:lnSpc>
              <a:spcBef>
                <a:spcPts val="391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活动时间：</a:t>
            </a:r>
            <a:r>
              <a:rPr sz="13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—5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23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90000"/>
              </a:lnSpc>
              <a:spcBef>
                <a:spcPts val="394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活动⽬的：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28270" algn="l" rtl="0" eaLnBrk="0">
              <a:lnSpc>
                <a:spcPct val="66000"/>
              </a:lnSpc>
              <a:spcBef>
                <a:spcPts val="549"/>
              </a:spcBef>
              <a:tabLst/>
            </a:pP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为“</a:t>
            </a:r>
            <a:r>
              <a:rPr sz="13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爱团”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拉萨毕业⾏活动做线上预热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20040" indent="-191770" algn="l" rtl="0" eaLnBrk="0">
              <a:lnSpc>
                <a:spcPct val="98000"/>
              </a:lnSpc>
              <a:spcBef>
                <a:spcPts val="357"/>
              </a:spcBef>
              <a:tabLst/>
            </a:pP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以短⽚为载体，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传达“</a:t>
            </a:r>
            <a:r>
              <a:rPr sz="13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爱华仕⿎励你勇敢出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发”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的理念，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提升⼤众好感与认同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为整体活动奠定基调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93000"/>
              </a:lnSpc>
              <a:spcBef>
                <a:spcPts val="397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活动内容：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48589" algn="l" rtl="0" eaLnBrk="0">
              <a:lnSpc>
                <a:spcPct val="94000"/>
              </a:lnSpc>
              <a:spcBef>
                <a:spcPts val="563"/>
              </a:spcBef>
              <a:tabLst/>
            </a:pPr>
            <a:r>
              <a:rPr sz="1900" kern="0" spc="-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《勇敢出发》</a:t>
            </a:r>
            <a:r>
              <a:rPr sz="1900" kern="0" spc="-29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-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微访谈短片+系列海</a:t>
            </a:r>
            <a:r>
              <a:rPr sz="1900" kern="0" spc="-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报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9050" indent="-5080" algn="l" rtl="0" eaLnBrk="0">
              <a:lnSpc>
                <a:spcPct val="123000"/>
              </a:lnSpc>
              <a:spcBef>
                <a:spcPts val="356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爱华仕联⼿拉萨⽂旅局在微博发布短⽚，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讲述素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⼈⼤学⽣⾯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临⼈⽣阶段选择时⼀次勇敢出发的旅⾏故事，</a:t>
            </a:r>
            <a:r>
              <a:rPr sz="1300" kern="0" spc="-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引发关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于“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发的理由”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的探讨，</a:t>
            </a:r>
            <a:r>
              <a:rPr sz="13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以未曾去过但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⼼中始终知道的地⽅作为</a:t>
            </a:r>
            <a:r>
              <a:rPr sz="1300" kern="0" spc="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链接受众的⼼智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通过具象化旅⾏与⼈之间的关系击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中⼤众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的情感共通点，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通过⼀系列拉萨城市相关的主题海报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作为短</a:t>
            </a:r>
            <a:r>
              <a:rPr sz="1300" kern="0" spc="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⽚的创意延伸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604" algn="l" rtl="0" eaLnBrk="0">
              <a:lnSpc>
                <a:spcPct val="90000"/>
              </a:lnSpc>
              <a:spcBef>
                <a:spcPts val="391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推⼴⽅案：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7940" algn="l" rtl="0" eaLnBrk="0">
              <a:lnSpc>
                <a:spcPct val="90000"/>
              </a:lnSpc>
              <a:spcBef>
                <a:spcPts val="620"/>
              </a:spcBef>
              <a:tabLst/>
            </a:pPr>
            <a:r>
              <a:rPr sz="14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微博话题+热榜 </a:t>
            </a:r>
            <a:r>
              <a:rPr sz="1400" kern="0" spc="80" dirty="0">
                <a:solidFill>
                  <a:srgbClr val="D57237">
                    <a:alpha val="100000"/>
                  </a:srgbClr>
                </a:solidFill>
                <a:latin typeface="Lucida Sans Unicode"/>
                <a:ea typeface="Lucida Sans Unicode"/>
                <a:cs typeface="Lucida Sans Unicode"/>
              </a:rPr>
              <a:t>#</a:t>
            </a:r>
            <a:r>
              <a:rPr sz="14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你</a:t>
            </a:r>
            <a:r>
              <a:rPr sz="1400" kern="0" spc="7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期待再来一次大学时光吗？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marL="25400" algn="l" rtl="0" eaLnBrk="0">
              <a:lnSpc>
                <a:spcPct val="92000"/>
              </a:lnSpc>
              <a:spcBef>
                <a:spcPts val="509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引发⽹友校园回忆的评论互动。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04775" algn="l" rtl="0" eaLnBrk="0">
              <a:lnSpc>
                <a:spcPct val="88000"/>
              </a:lnSpc>
              <a:spcBef>
                <a:spcPts val="586"/>
              </a:spcBef>
              <a:tabLst/>
            </a:pPr>
            <a:r>
              <a:rPr sz="14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</a:t>
            </a:r>
            <a:r>
              <a:rPr sz="1400" kern="0" spc="-2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人物</a:t>
            </a:r>
            <a:r>
              <a:rPr sz="1400" kern="0" spc="-25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”公众号合作</a:t>
            </a:r>
            <a:r>
              <a:rPr sz="1400" kern="0" spc="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发布征集推文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marL="19684" indent="-635" algn="l" rtl="0" eaLnBrk="0">
              <a:lnSpc>
                <a:spcPct val="121000"/>
              </a:lnSpc>
              <a:spcBef>
                <a:spcPts val="379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通过《毕业了，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你选择如何出发？</a:t>
            </a:r>
            <a:r>
              <a:rPr sz="13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》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记录⼤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家出发的理由及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故事，</a:t>
            </a:r>
            <a:r>
              <a:rPr sz="1300" kern="0" spc="-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引起⽹友对“ ⾃由出发”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的探讨，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与微博话题联动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66" name="picture 3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792480" y="492769"/>
            <a:ext cx="2065920" cy="3288257"/>
          </a:xfrm>
          <a:prstGeom prst="rect">
            <a:avLst/>
          </a:prstGeom>
        </p:spPr>
      </p:pic>
      <p:pic>
        <p:nvPicPr>
          <p:cNvPr id="368" name="picture 3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895702" y="4173620"/>
            <a:ext cx="1752079" cy="3113749"/>
          </a:xfrm>
          <a:prstGeom prst="rect">
            <a:avLst/>
          </a:prstGeom>
        </p:spPr>
      </p:pic>
      <p:pic>
        <p:nvPicPr>
          <p:cNvPr id="370" name="picture 3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180471" y="4170039"/>
            <a:ext cx="1752079" cy="3113750"/>
          </a:xfrm>
          <a:prstGeom prst="rect">
            <a:avLst/>
          </a:prstGeom>
        </p:spPr>
      </p:pic>
      <p:pic>
        <p:nvPicPr>
          <p:cNvPr id="372" name="picture 3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035949" y="489170"/>
            <a:ext cx="2180577" cy="2142489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21600000">
            <a:off x="5849288" y="1353737"/>
            <a:ext cx="1989975" cy="1932225"/>
            <a:chOff x="0" y="0"/>
            <a:chExt cx="1989975" cy="1932225"/>
          </a:xfrm>
        </p:grpSpPr>
        <p:sp>
          <p:nvSpPr>
            <p:cNvPr id="374" name="rect 374"/>
            <p:cNvSpPr/>
            <p:nvPr/>
          </p:nvSpPr>
          <p:spPr>
            <a:xfrm>
              <a:off x="0" y="0"/>
              <a:ext cx="1989975" cy="1932225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376" name="picture 37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42488" y="884000"/>
              <a:ext cx="1704384" cy="958357"/>
            </a:xfrm>
            <a:prstGeom prst="rect">
              <a:avLst/>
            </a:prstGeom>
          </p:spPr>
        </p:pic>
        <p:sp>
          <p:nvSpPr>
            <p:cNvPr id="378" name="textbox 378"/>
            <p:cNvSpPr/>
            <p:nvPr/>
          </p:nvSpPr>
          <p:spPr>
            <a:xfrm>
              <a:off x="47128" y="1007"/>
              <a:ext cx="1859279" cy="80581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37922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2700" indent="1270" algn="l" rtl="0" eaLnBrk="0">
                <a:lnSpc>
                  <a:spcPct val="123000"/>
                </a:lnSpc>
                <a:tabLst/>
              </a:pP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毕业季</a:t>
              </a:r>
              <a:r>
                <a:rPr sz="600" kern="0" spc="-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你遗憾吗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?  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如果爱华仕给你⼀次重新体</a:t>
              </a:r>
              <a:r>
                <a:rPr sz="6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6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验⼤学⽣活的机会</a:t>
              </a:r>
              <a:r>
                <a:rPr sz="600" kern="0" spc="-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600" kern="0" spc="9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6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你愿意来吗</a:t>
              </a:r>
              <a:r>
                <a:rPr sz="600" kern="0" spc="9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?  </a:t>
              </a:r>
              <a:r>
                <a:rPr sz="6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这⼀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次</a:t>
              </a:r>
              <a:r>
                <a:rPr sz="600" kern="0" spc="-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600" kern="0" spc="80" dirty="0">
                  <a:solidFill>
                    <a:srgbClr val="477DB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@</a:t>
              </a:r>
              <a:r>
                <a:rPr sz="600" kern="0" spc="80" dirty="0">
                  <a:solidFill>
                    <a:srgbClr val="477D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爱</a:t>
              </a:r>
              <a:r>
                <a:rPr sz="600" kern="0" spc="0" dirty="0">
                  <a:solidFill>
                    <a:srgbClr val="477D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600" kern="0" spc="80" dirty="0">
                  <a:solidFill>
                    <a:srgbClr val="477D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华仕箱包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将带领  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“</a:t>
              </a:r>
              <a:r>
                <a:rPr sz="600" kern="0" spc="-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爱团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”</a:t>
              </a:r>
              <a:r>
                <a:rPr sz="600" kern="0" spc="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在拉萨的旅途中再次</a:t>
              </a:r>
              <a:r>
                <a:rPr sz="6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6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体验你的⼤学时光。</a:t>
              </a:r>
              <a:r>
                <a:rPr sz="600" kern="0" spc="-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6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参与话题讨论</a:t>
              </a:r>
              <a:r>
                <a:rPr sz="600" kern="0" spc="60" dirty="0">
                  <a:solidFill>
                    <a:srgbClr val="477DB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#</a:t>
              </a:r>
              <a:r>
                <a:rPr sz="600" kern="0" spc="60" dirty="0">
                  <a:solidFill>
                    <a:srgbClr val="477D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你期待再来⼀</a:t>
              </a:r>
              <a:r>
                <a:rPr sz="600" kern="0" spc="0" dirty="0">
                  <a:solidFill>
                    <a:srgbClr val="477D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600" kern="0" spc="70" dirty="0">
                  <a:solidFill>
                    <a:srgbClr val="477DB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次⼤学时光吗</a:t>
              </a:r>
              <a:r>
                <a:rPr sz="600" kern="0" spc="70" dirty="0">
                  <a:solidFill>
                    <a:srgbClr val="477DB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?  #</a:t>
              </a:r>
              <a:r>
                <a:rPr sz="6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写下你的</a:t>
              </a:r>
              <a:r>
                <a:rPr sz="6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校园回忆</a:t>
              </a:r>
              <a:r>
                <a:rPr sz="600" kern="0" spc="-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6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6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留下你希望</a:t>
              </a:r>
              <a:r>
                <a:rPr sz="6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再次出发的理由</a:t>
              </a:r>
              <a:r>
                <a:rPr sz="600" kern="0" spc="-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将有机会获得参与  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“</a:t>
              </a:r>
              <a:r>
                <a:rPr sz="600" kern="0" spc="-9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爱团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”</a:t>
              </a:r>
              <a:r>
                <a:rPr sz="600" kern="0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</a:t>
              </a:r>
              <a:r>
                <a:rPr sz="6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拉</a:t>
              </a:r>
              <a:r>
                <a:rPr sz="6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6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萨⾏的机会</a:t>
              </a:r>
              <a:r>
                <a:rPr sz="600" kern="0" spc="-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6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6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与⼤</a:t>
              </a:r>
              <a:r>
                <a:rPr sz="600" kern="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V</a:t>
              </a:r>
              <a:r>
                <a:rPr sz="6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⼀起共赴拉萨。</a:t>
              </a:r>
              <a:endParaRPr sz="600" dirty="0"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380" name="textbox 380"/>
          <p:cNvSpPr/>
          <p:nvPr/>
        </p:nvSpPr>
        <p:spPr>
          <a:xfrm>
            <a:off x="194927" y="3"/>
            <a:ext cx="5186045" cy="726440"/>
          </a:xfrm>
          <a:prstGeom prst="rect">
            <a:avLst/>
          </a:prstGeom>
          <a:solidFill>
            <a:srgbClr val="396A3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请出发，</a:t>
            </a:r>
            <a:r>
              <a:rPr sz="3300" kern="0" spc="-3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向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33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10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</a:t>
            </a:r>
            <a:r>
              <a:rPr sz="1900" kern="0" spc="9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华仕×拉萨市文旅局</a:t>
            </a:r>
            <a:endParaRPr sz="1900" baseline="-5482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82" name="picture 3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8035949" y="2686365"/>
            <a:ext cx="2180577" cy="1095050"/>
          </a:xfrm>
          <a:prstGeom prst="rect">
            <a:avLst/>
          </a:prstGeom>
        </p:spPr>
      </p:pic>
      <p:sp>
        <p:nvSpPr>
          <p:cNvPr id="384" name="textbox 384"/>
          <p:cNvSpPr/>
          <p:nvPr/>
        </p:nvSpPr>
        <p:spPr>
          <a:xfrm>
            <a:off x="8313090" y="2135826"/>
            <a:ext cx="1578610" cy="247015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1270" algn="l" rtl="0" eaLnBrk="0">
              <a:lnSpc>
                <a:spcPct val="90000"/>
              </a:lnSpc>
              <a:spcBef>
                <a:spcPts val="3"/>
              </a:spcBef>
              <a:tabLst/>
            </a:pPr>
            <a:r>
              <a:rPr sz="7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你期待再来⼀次⼤学时光吗</a:t>
            </a:r>
            <a:r>
              <a:rPr sz="7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r>
              <a:rPr sz="7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500" kern="0" spc="40" baseline="20835" dirty="0">
                <a:solidFill>
                  <a:srgbClr val="91969C">
                    <a:alpha val="100000"/>
                  </a:srgbClr>
                </a:solidFill>
                <a:latin typeface="Arial"/>
                <a:ea typeface="Arial"/>
                <a:cs typeface="Arial"/>
              </a:rPr>
              <a:t>2709151</a:t>
            </a:r>
            <a:endParaRPr sz="500" baseline="20835" dirty="0">
              <a:latin typeface="Arial"/>
              <a:ea typeface="Arial"/>
              <a:cs typeface="Arial"/>
            </a:endParaRPr>
          </a:p>
        </p:txBody>
      </p:sp>
      <p:sp>
        <p:nvSpPr>
          <p:cNvPr id="386" name="textbox 386"/>
          <p:cNvSpPr/>
          <p:nvPr/>
        </p:nvSpPr>
        <p:spPr>
          <a:xfrm>
            <a:off x="7177110" y="3861274"/>
            <a:ext cx="1322069" cy="295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98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9000"/>
              </a:lnSpc>
              <a:tabLst/>
            </a:pP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创意呈现：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88" name="textbox 388"/>
          <p:cNvSpPr/>
          <p:nvPr/>
        </p:nvSpPr>
        <p:spPr>
          <a:xfrm>
            <a:off x="8160044" y="3185693"/>
            <a:ext cx="1669414" cy="16002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81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4290" algn="l" rtl="0" eaLnBrk="0">
              <a:lnSpc>
                <a:spcPct val="87000"/>
              </a:lnSpc>
              <a:tabLst/>
            </a:pP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毕业后</a:t>
            </a:r>
            <a:r>
              <a:rPr sz="700" kern="0" spc="-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你选择如何出发</a:t>
            </a: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700" dirty="0">
              <a:latin typeface="Arial"/>
              <a:ea typeface="Arial"/>
              <a:cs typeface="Arial"/>
            </a:endParaRPr>
          </a:p>
        </p:txBody>
      </p:sp>
      <p:sp>
        <p:nvSpPr>
          <p:cNvPr id="390" name="textbox 390"/>
          <p:cNvSpPr/>
          <p:nvPr/>
        </p:nvSpPr>
        <p:spPr>
          <a:xfrm>
            <a:off x="7016198" y="7346267"/>
            <a:ext cx="1700529" cy="177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1000"/>
              </a:lnSpc>
              <a:tabLst/>
            </a:pPr>
            <a:r>
              <a:rPr sz="11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《勇敢出发》微访谈⽰意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92" name="textbox 392"/>
          <p:cNvSpPr/>
          <p:nvPr/>
        </p:nvSpPr>
        <p:spPr>
          <a:xfrm>
            <a:off x="7530955" y="228476"/>
            <a:ext cx="943610" cy="177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微博话题⽰意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3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0"/>
          </a:xfrm>
          <a:prstGeom prst="rect">
            <a:avLst/>
          </a:prstGeom>
        </p:spPr>
      </p:pic>
      <p:sp>
        <p:nvSpPr>
          <p:cNvPr id="396" name="rect 396"/>
          <p:cNvSpPr/>
          <p:nvPr/>
        </p:nvSpPr>
        <p:spPr>
          <a:xfrm>
            <a:off x="198526" y="0"/>
            <a:ext cx="5185414" cy="7343678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8" name="rect 398"/>
          <p:cNvSpPr/>
          <p:nvPr/>
        </p:nvSpPr>
        <p:spPr>
          <a:xfrm>
            <a:off x="5577952" y="181217"/>
            <a:ext cx="4915994" cy="7380869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0" name="textbox 400"/>
          <p:cNvSpPr/>
          <p:nvPr/>
        </p:nvSpPr>
        <p:spPr>
          <a:xfrm>
            <a:off x="373135" y="987359"/>
            <a:ext cx="4828540" cy="55016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0954" algn="l" rtl="0" eaLnBrk="0">
              <a:lnSpc>
                <a:spcPct val="87000"/>
              </a:lnSpc>
              <a:tabLst/>
            </a:pPr>
            <a:r>
              <a:rPr sz="20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活动⼆：“爱华仕拉萨团</a:t>
            </a:r>
            <a:r>
              <a:rPr sz="20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”素⼈邀请活动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19684" algn="l" rtl="0" eaLnBrk="0">
              <a:lnSpc>
                <a:spcPts val="4097"/>
              </a:lnSpc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活动时间：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22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r>
              <a:rPr sz="1300" kern="0" spc="3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—5</a:t>
            </a:r>
            <a:r>
              <a:rPr sz="1300" kern="0" spc="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300" kern="0" spc="3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29</a:t>
            </a:r>
            <a:r>
              <a:rPr sz="1300" kern="0" spc="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7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0000"/>
              </a:lnSpc>
              <a:spcBef>
                <a:spcPts val="395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活动⽬的：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30175" algn="l" rtl="0" eaLnBrk="0">
              <a:lnSpc>
                <a:spcPct val="74000"/>
              </a:lnSpc>
              <a:spcBef>
                <a:spcPts val="550"/>
              </a:spcBef>
              <a:tabLst/>
            </a:pP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抽取拉萨毕业⾏“</a:t>
            </a:r>
            <a:r>
              <a:rPr sz="13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爱团”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成员（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位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+14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位毕业⽣）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30175" algn="l" rtl="0" eaLnBrk="0">
              <a:lnSpc>
                <a:spcPct val="71000"/>
              </a:lnSpc>
              <a:spcBef>
                <a:spcPts val="346"/>
              </a:spcBef>
              <a:tabLst/>
            </a:pP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制造话题点与关注，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通过稀缺效应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激发⼤众的围观⼼理和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21945" algn="l" rtl="0" eaLnBrk="0">
              <a:lnSpc>
                <a:spcPct val="98000"/>
              </a:lnSpc>
              <a:spcBef>
                <a:spcPts val="421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⾏动效应，</a:t>
            </a:r>
            <a:r>
              <a:rPr sz="13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进⼀步为事件预热，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提⾼关注度与讨论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度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0000"/>
              </a:lnSpc>
              <a:spcBef>
                <a:spcPts val="398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活动内容：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5559" algn="l" rtl="0" eaLnBrk="0">
              <a:lnSpc>
                <a:spcPct val="88000"/>
              </a:lnSpc>
              <a:spcBef>
                <a:spcPts val="738"/>
              </a:spcBef>
              <a:tabLst/>
            </a:pPr>
            <a:r>
              <a:rPr sz="1900" kern="0" spc="7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拉萨文旅局微博评论区互动+抖音创意</a:t>
            </a:r>
            <a:r>
              <a:rPr sz="1900" kern="0" spc="6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视频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5875" indent="3810" algn="l" rtl="0" eaLnBrk="0">
              <a:lnSpc>
                <a:spcPct val="121000"/>
              </a:lnSpc>
              <a:spcBef>
                <a:spcPts val="381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联合拉萨市⽂旅局，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通过官⽅微博发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布“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去拉萨的理由”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素⼈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邀请函，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和拉萨市⽂旅局互动引发讨论；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在抖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⾳开设话题，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</a:t>
            </a:r>
            <a:r>
              <a:rPr sz="1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合作发布创意视频；</a:t>
            </a:r>
            <a:r>
              <a:rPr sz="13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毕业⽣可在微博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话题下发布⾃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0954" indent="15875" algn="l" rtl="0" eaLnBrk="0">
              <a:lnSpc>
                <a:spcPct val="119000"/>
              </a:lnSpc>
              <a:spcBef>
                <a:spcPts val="186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⼰的理由参与互动，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也可在抖⾳通过⾃制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视频参与互动，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有机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会成为“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爱团”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素⼈成员。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36525" algn="l" rtl="0" eaLnBrk="0">
              <a:lnSpc>
                <a:spcPct val="87000"/>
              </a:lnSpc>
              <a:spcBef>
                <a:spcPts val="574"/>
              </a:spcBef>
              <a:tabLst/>
            </a:pPr>
            <a:r>
              <a:rPr sz="1900" kern="0" spc="-5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“爱团”</a:t>
            </a:r>
            <a:r>
              <a:rPr sz="1900" kern="0" spc="-19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-5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素人大评选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31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20954" indent="-5080" algn="l" rtl="0" eaLnBrk="0">
              <a:lnSpc>
                <a:spcPct val="120000"/>
              </a:lnSpc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爱华仕官⽅</a:t>
            </a:r>
            <a:r>
              <a:rPr sz="1300" kern="0" spc="9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结合视频</a:t>
            </a:r>
            <a:r>
              <a:rPr sz="1300" kern="0" spc="90" dirty="0">
                <a:solidFill>
                  <a:srgbClr val="080805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300" kern="0" spc="9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评论热度、</a:t>
            </a:r>
            <a:r>
              <a:rPr sz="1300" kern="0" spc="-10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内容真实性与真诚性等来挑</a:t>
            </a:r>
            <a:r>
              <a:rPr sz="1300" kern="0" spc="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00" kern="0" spc="8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选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⼗四位毕业⽣成为“爱团”</a:t>
            </a:r>
            <a:r>
              <a:rPr sz="1300" kern="0" spc="-2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素⼈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共同前往拉萨。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⾮毕业⽣</a:t>
            </a:r>
            <a:r>
              <a:rPr sz="1300" kern="0" spc="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受众参与也有可能获得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拉萨机酒套餐和其他奖项。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02" name="textbox 402"/>
          <p:cNvSpPr/>
          <p:nvPr/>
        </p:nvSpPr>
        <p:spPr>
          <a:xfrm>
            <a:off x="5835647" y="549502"/>
            <a:ext cx="4543425" cy="18072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39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85725" algn="l" rtl="0" eaLnBrk="0">
              <a:lnSpc>
                <a:spcPct val="89000"/>
              </a:lnSpc>
              <a:tabLst/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推⼴⽅案：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20954" algn="l" rtl="0" eaLnBrk="0">
              <a:lnSpc>
                <a:spcPct val="88000"/>
              </a:lnSpc>
              <a:spcBef>
                <a:spcPts val="1172"/>
              </a:spcBef>
              <a:tabLst/>
            </a:pPr>
            <a:r>
              <a:rPr sz="1300" kern="0" spc="6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抖音转场模板+话题推广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3970" indent="-1905" algn="l" rtl="0" eaLnBrk="0">
              <a:lnSpc>
                <a:spcPct val="143000"/>
              </a:lnSpc>
              <a:spcBef>
                <a:spcPts val="3"/>
              </a:spcBef>
              <a:tabLst/>
            </a:pP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抖⾳官号开设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去拉萨的理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由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话题，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制作转场模板，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邀请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带话题发布创意视频，</a:t>
            </a:r>
            <a:r>
              <a:rPr sz="13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加⼊“</a:t>
            </a:r>
            <a:r>
              <a:rPr sz="13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爱团”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扩⼤声量；</a:t>
            </a:r>
            <a:r>
              <a:rPr sz="1300" kern="0" spc="-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⽹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友借助模板⾃创短视频，</a:t>
            </a:r>
            <a:r>
              <a:rPr sz="1300" kern="0" spc="-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带话题发布后有机会成为爱团素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⼈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获得机酒套餐，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激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励其参与互动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04" name="textbox 404"/>
          <p:cNvSpPr/>
          <p:nvPr/>
        </p:nvSpPr>
        <p:spPr>
          <a:xfrm>
            <a:off x="194927" y="0"/>
            <a:ext cx="5186045" cy="726440"/>
          </a:xfrm>
          <a:prstGeom prst="rect">
            <a:avLst/>
          </a:prstGeom>
          <a:solidFill>
            <a:srgbClr val="396A3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请出发，</a:t>
            </a:r>
            <a:r>
              <a:rPr sz="3300" kern="0" spc="-3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向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33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10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</a:t>
            </a:r>
            <a:r>
              <a:rPr sz="1900" kern="0" spc="9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华仕×拉萨市文旅局</a:t>
            </a:r>
            <a:endParaRPr sz="1900" baseline="-5482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06" name="picture 4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06799" y="2494791"/>
            <a:ext cx="2066311" cy="1180749"/>
          </a:xfrm>
          <a:prstGeom prst="rect">
            <a:avLst/>
          </a:prstGeom>
        </p:spPr>
      </p:pic>
      <p:pic>
        <p:nvPicPr>
          <p:cNvPr id="408" name="picture 4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874839" y="2500116"/>
            <a:ext cx="2066310" cy="1161704"/>
          </a:xfrm>
          <a:prstGeom prst="rect">
            <a:avLst/>
          </a:prstGeom>
        </p:spPr>
      </p:pic>
      <p:sp>
        <p:nvSpPr>
          <p:cNvPr id="410" name="textbox 410"/>
          <p:cNvSpPr/>
          <p:nvPr/>
        </p:nvSpPr>
        <p:spPr>
          <a:xfrm>
            <a:off x="5884028" y="3831749"/>
            <a:ext cx="2469514" cy="3613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1000"/>
              </a:lnSpc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模板⽰例</a:t>
            </a:r>
            <a:endParaRPr sz="11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87000"/>
              </a:lnSpc>
              <a:spcBef>
                <a:spcPts val="88"/>
              </a:spcBef>
              <a:tabLst/>
            </a:pPr>
            <a:r>
              <a:rPr sz="13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KOL</a:t>
            </a:r>
            <a:r>
              <a:rPr sz="1300" kern="0" spc="15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推荐：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12" name="textbox 412"/>
          <p:cNvSpPr/>
          <p:nvPr/>
        </p:nvSpPr>
        <p:spPr>
          <a:xfrm>
            <a:off x="7448045" y="5123788"/>
            <a:ext cx="1081405" cy="6013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03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39395" algn="l" rtl="0" eaLnBrk="0">
              <a:lnSpc>
                <a:spcPct val="94000"/>
              </a:lnSpc>
              <a:tabLst/>
            </a:pP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破产兄弟</a:t>
            </a:r>
            <a:endParaRPr sz="1100" dirty="0">
              <a:latin typeface="Microsoft YaHei"/>
              <a:ea typeface="Microsoft YaHei"/>
              <a:cs typeface="Microsoft YaHei"/>
            </a:endParaRPr>
          </a:p>
          <a:p>
            <a:pPr marL="137795" algn="l" rtl="0" eaLnBrk="0">
              <a:lnSpc>
                <a:spcPct val="91000"/>
              </a:lnSpc>
              <a:spcBef>
                <a:spcPts val="418"/>
              </a:spcBef>
              <a:tabLst/>
            </a:pP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BrokeBros</a:t>
            </a:r>
            <a:endParaRPr sz="1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9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spcBef>
                <a:spcPts val="3"/>
              </a:spcBef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粉丝量：</a:t>
            </a:r>
            <a:r>
              <a:rPr sz="11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66.9w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pic>
        <p:nvPicPr>
          <p:cNvPr id="414" name="picture 4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176749" y="4370399"/>
            <a:ext cx="714048" cy="714046"/>
          </a:xfrm>
          <a:prstGeom prst="rect">
            <a:avLst/>
          </a:prstGeom>
        </p:spPr>
      </p:pic>
      <p:pic>
        <p:nvPicPr>
          <p:cNvPr id="416" name="picture 4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882868" y="5710111"/>
            <a:ext cx="714048" cy="714045"/>
          </a:xfrm>
          <a:prstGeom prst="rect">
            <a:avLst/>
          </a:prstGeom>
        </p:spPr>
      </p:pic>
      <p:pic>
        <p:nvPicPr>
          <p:cNvPr id="418" name="picture 4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587297" y="4370399"/>
            <a:ext cx="714047" cy="714046"/>
          </a:xfrm>
          <a:prstGeom prst="rect">
            <a:avLst/>
          </a:prstGeom>
        </p:spPr>
      </p:pic>
      <p:pic>
        <p:nvPicPr>
          <p:cNvPr id="420" name="picture 4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882868" y="4349341"/>
            <a:ext cx="714048" cy="714045"/>
          </a:xfrm>
          <a:prstGeom prst="rect">
            <a:avLst/>
          </a:prstGeom>
        </p:spPr>
      </p:pic>
      <p:pic>
        <p:nvPicPr>
          <p:cNvPr id="422" name="picture 4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219002" y="5710111"/>
            <a:ext cx="714047" cy="714045"/>
          </a:xfrm>
          <a:prstGeom prst="rect">
            <a:avLst/>
          </a:prstGeom>
        </p:spPr>
      </p:pic>
      <p:pic>
        <p:nvPicPr>
          <p:cNvPr id="424" name="picture 4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587297" y="5765769"/>
            <a:ext cx="714047" cy="714044"/>
          </a:xfrm>
          <a:prstGeom prst="rect">
            <a:avLst/>
          </a:prstGeom>
        </p:spPr>
      </p:pic>
      <p:sp>
        <p:nvSpPr>
          <p:cNvPr id="426" name="textbox 426"/>
          <p:cNvSpPr/>
          <p:nvPr/>
        </p:nvSpPr>
        <p:spPr>
          <a:xfrm>
            <a:off x="5643619" y="5165549"/>
            <a:ext cx="1259205" cy="3898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6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27659" algn="l" rtl="0" eaLnBrk="0">
              <a:lnSpc>
                <a:spcPct val="93000"/>
              </a:lnSpc>
              <a:tabLst/>
            </a:pPr>
            <a:r>
              <a:rPr sz="11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房琪</a:t>
            </a:r>
            <a:r>
              <a:rPr sz="1100" kern="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kiki</a:t>
            </a:r>
            <a:endParaRPr sz="1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spcBef>
                <a:spcPts val="3"/>
              </a:spcBef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粉丝量：</a:t>
            </a:r>
            <a:r>
              <a:rPr sz="11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2332.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4w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428" name="rect 428"/>
          <p:cNvSpPr/>
          <p:nvPr/>
        </p:nvSpPr>
        <p:spPr>
          <a:xfrm>
            <a:off x="8739972" y="3165514"/>
            <a:ext cx="820869" cy="427580"/>
          </a:xfrm>
          <a:prstGeom prst="rect">
            <a:avLst/>
          </a:prstGeom>
          <a:solidFill>
            <a:srgbClr val="D2BCA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30" name="picture 4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739972" y="2887960"/>
            <a:ext cx="820870" cy="520482"/>
          </a:xfrm>
          <a:prstGeom prst="rect">
            <a:avLst/>
          </a:prstGeom>
        </p:spPr>
      </p:pic>
      <p:sp>
        <p:nvSpPr>
          <p:cNvPr id="432" name="textbox 432"/>
          <p:cNvSpPr/>
          <p:nvPr/>
        </p:nvSpPr>
        <p:spPr>
          <a:xfrm>
            <a:off x="7361513" y="6510272"/>
            <a:ext cx="1170305" cy="4057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629" rIns="0" bIns="0"/>
          <a:lstStyle/>
          <a:p>
            <a:pPr marL="12700" indent="119379" algn="l" rtl="0" eaLnBrk="0">
              <a:lnSpc>
                <a:spcPct val="117000"/>
              </a:lnSpc>
              <a:spcBef>
                <a:spcPts val="5"/>
              </a:spcBef>
              <a:tabLst/>
            </a:pP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热爱⼲饭饭饭</a:t>
            </a:r>
            <a:r>
              <a:rPr sz="11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粉丝量：</a:t>
            </a:r>
            <a:r>
              <a:rPr sz="11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205.7w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434" name="textbox 434"/>
          <p:cNvSpPr/>
          <p:nvPr/>
        </p:nvSpPr>
        <p:spPr>
          <a:xfrm>
            <a:off x="8994272" y="5229715"/>
            <a:ext cx="1083310" cy="4057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629" rIns="0" bIns="0"/>
          <a:lstStyle/>
          <a:p>
            <a:pPr marL="12700" indent="635" algn="l" rtl="0" eaLnBrk="0">
              <a:lnSpc>
                <a:spcPct val="117000"/>
              </a:lnSpc>
              <a:spcBef>
                <a:spcPts val="5"/>
              </a:spcBef>
              <a:tabLst/>
            </a:pP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小⿅</a:t>
            </a:r>
            <a:r>
              <a:rPr sz="11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Lawrence</a:t>
            </a:r>
            <a:r>
              <a:rPr sz="11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粉丝量：</a:t>
            </a:r>
            <a:r>
              <a:rPr sz="11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23.8w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436" name="textbox 436"/>
          <p:cNvSpPr/>
          <p:nvPr/>
        </p:nvSpPr>
        <p:spPr>
          <a:xfrm>
            <a:off x="9036524" y="6481068"/>
            <a:ext cx="1081405" cy="3898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12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98145" algn="l" rtl="0" eaLnBrk="0">
              <a:lnSpc>
                <a:spcPct val="91000"/>
              </a:lnSpc>
              <a:tabLst/>
            </a:pPr>
            <a:r>
              <a:rPr sz="11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陈林</a:t>
            </a:r>
            <a:endParaRPr sz="11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9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spcBef>
                <a:spcPts val="3"/>
              </a:spcBef>
              <a:tabLst/>
            </a:pP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粉丝量：</a:t>
            </a:r>
            <a:r>
              <a:rPr sz="11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28.3w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438" name="textbox 438"/>
          <p:cNvSpPr/>
          <p:nvPr/>
        </p:nvSpPr>
        <p:spPr>
          <a:xfrm>
            <a:off x="5744697" y="6510272"/>
            <a:ext cx="992505" cy="3898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08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69875" algn="l" rtl="0" eaLnBrk="0">
              <a:lnSpc>
                <a:spcPct val="92000"/>
              </a:lnSpc>
              <a:tabLst/>
            </a:pP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花夏夏</a:t>
            </a:r>
            <a:endParaRPr sz="11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spcBef>
                <a:spcPts val="2"/>
              </a:spcBef>
              <a:tabLst/>
            </a:pP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粉丝量：</a:t>
            </a:r>
            <a:r>
              <a:rPr sz="11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1.3w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440" name="textbox 440"/>
          <p:cNvSpPr/>
          <p:nvPr/>
        </p:nvSpPr>
        <p:spPr>
          <a:xfrm rot="540000">
            <a:off x="6542042" y="2763346"/>
            <a:ext cx="1022985" cy="2203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4000"/>
              </a:lnSpc>
              <a:tabLst/>
            </a:pPr>
            <a:endParaRPr sz="2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spcBef>
                <a:spcPts val="1"/>
              </a:spcBef>
              <a:tabLst/>
            </a:pPr>
            <a:r>
              <a:rPr sz="13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去拉萨的理由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42" name="textbox 442"/>
          <p:cNvSpPr/>
          <p:nvPr/>
        </p:nvSpPr>
        <p:spPr>
          <a:xfrm>
            <a:off x="8727272" y="3172145"/>
            <a:ext cx="846455" cy="3149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23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00000"/>
              </a:lnSpc>
              <a:tabLst>
                <a:tab pos="213359" algn="l"/>
              </a:tabLst>
            </a:pPr>
            <a:r>
              <a:rPr sz="1900" kern="0" spc="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1900" kern="0" spc="-6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gap</a:t>
            </a:r>
            <a:r>
              <a:rPr sz="1900" kern="0" spc="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endParaRPr sz="19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44" name="picture 4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054392" y="3101172"/>
            <a:ext cx="186911" cy="172224"/>
          </a:xfrm>
          <a:prstGeom prst="rect">
            <a:avLst/>
          </a:prstGeom>
        </p:spPr>
      </p:pic>
      <p:pic>
        <p:nvPicPr>
          <p:cNvPr id="446" name="picture 4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6594795" y="3015059"/>
            <a:ext cx="186910" cy="172224"/>
          </a:xfrm>
          <a:prstGeom prst="rect">
            <a:avLst/>
          </a:prstGeom>
        </p:spPr>
      </p:pic>
      <p:pic>
        <p:nvPicPr>
          <p:cNvPr id="448" name="picture 4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6838789" y="3063779"/>
            <a:ext cx="186910" cy="172223"/>
          </a:xfrm>
          <a:prstGeom prst="rect">
            <a:avLst/>
          </a:prstGeom>
        </p:spPr>
      </p:pic>
      <p:pic>
        <p:nvPicPr>
          <p:cNvPr id="450" name="picture 4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6379342" y="2978852"/>
            <a:ext cx="186910" cy="172224"/>
          </a:xfrm>
          <a:prstGeom prst="rect">
            <a:avLst/>
          </a:prstGeom>
        </p:spPr>
      </p:pic>
      <p:sp>
        <p:nvSpPr>
          <p:cNvPr id="452" name="textbox 452"/>
          <p:cNvSpPr/>
          <p:nvPr/>
        </p:nvSpPr>
        <p:spPr>
          <a:xfrm rot="660000">
            <a:off x="6371076" y="3079586"/>
            <a:ext cx="893444" cy="1168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60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spcBef>
                <a:spcPts val="1"/>
              </a:spcBef>
              <a:tabLst/>
            </a:pPr>
            <a:r>
              <a:rPr sz="600" kern="0" spc="1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未知</a:t>
            </a:r>
            <a:r>
              <a:rPr sz="600" kern="0" spc="3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600" kern="0" spc="1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未知</a:t>
            </a:r>
            <a:r>
              <a:rPr sz="600" kern="0" spc="4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600" kern="0" spc="1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未知</a:t>
            </a:r>
            <a:r>
              <a:rPr sz="600" kern="0" spc="3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600" kern="0" spc="1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未知</a:t>
            </a:r>
            <a:endParaRPr sz="6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54" name="picture 4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6323146" y="3206267"/>
            <a:ext cx="636756" cy="288677"/>
          </a:xfrm>
          <a:prstGeom prst="rect">
            <a:avLst/>
          </a:prstGeom>
        </p:spPr>
      </p:pic>
      <p:sp>
        <p:nvSpPr>
          <p:cNvPr id="456" name="rect 456"/>
          <p:cNvSpPr/>
          <p:nvPr/>
        </p:nvSpPr>
        <p:spPr>
          <a:xfrm>
            <a:off x="8127796" y="2887960"/>
            <a:ext cx="273217" cy="597794"/>
          </a:xfrm>
          <a:prstGeom prst="rect">
            <a:avLst/>
          </a:prstGeom>
          <a:solidFill>
            <a:srgbClr val="D2BCA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8" name="rect 458"/>
          <p:cNvSpPr/>
          <p:nvPr/>
        </p:nvSpPr>
        <p:spPr>
          <a:xfrm>
            <a:off x="9899803" y="2927489"/>
            <a:ext cx="273216" cy="597794"/>
          </a:xfrm>
          <a:prstGeom prst="rect">
            <a:avLst/>
          </a:prstGeom>
          <a:solidFill>
            <a:srgbClr val="D2BCA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0" name="picture 4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6285808" y="3452712"/>
            <a:ext cx="395786" cy="192691"/>
          </a:xfrm>
          <a:prstGeom prst="rect">
            <a:avLst/>
          </a:prstGeom>
        </p:spPr>
      </p:pic>
      <p:sp>
        <p:nvSpPr>
          <p:cNvPr id="462" name="textbox 462"/>
          <p:cNvSpPr/>
          <p:nvPr/>
        </p:nvSpPr>
        <p:spPr>
          <a:xfrm rot="660000">
            <a:off x="6333809" y="3273766"/>
            <a:ext cx="400050" cy="1130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9000"/>
              </a:lnSpc>
              <a:spcBef>
                <a:spcPts val="1"/>
              </a:spcBef>
              <a:tabLst/>
            </a:pPr>
            <a:r>
              <a:rPr sz="600" kern="0" spc="3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回家</a:t>
            </a:r>
            <a:r>
              <a:rPr sz="600" kern="0" spc="2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600" kern="0" spc="3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挑战</a:t>
            </a:r>
            <a:endParaRPr sz="6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64" name="textbox 464"/>
          <p:cNvSpPr/>
          <p:nvPr/>
        </p:nvSpPr>
        <p:spPr>
          <a:xfrm rot="660000">
            <a:off x="6307808" y="3495547"/>
            <a:ext cx="386079" cy="1117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1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1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未知  未知</a:t>
            </a:r>
            <a:endParaRPr sz="6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66" name="picture 46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7256264" y="3389066"/>
            <a:ext cx="193561" cy="202176"/>
          </a:xfrm>
          <a:prstGeom prst="rect">
            <a:avLst/>
          </a:prstGeom>
        </p:spPr>
      </p:pic>
      <p:pic>
        <p:nvPicPr>
          <p:cNvPr id="468" name="picture 46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7008546" y="3350605"/>
            <a:ext cx="201948" cy="180956"/>
          </a:xfrm>
          <a:prstGeom prst="rect">
            <a:avLst/>
          </a:prstGeom>
        </p:spPr>
      </p:pic>
      <p:pic>
        <p:nvPicPr>
          <p:cNvPr id="470" name="picture 47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7298690" y="3149891"/>
            <a:ext cx="186911" cy="172223"/>
          </a:xfrm>
          <a:prstGeom prst="rect">
            <a:avLst/>
          </a:prstGeom>
        </p:spPr>
      </p:pic>
      <p:pic>
        <p:nvPicPr>
          <p:cNvPr id="472" name="picture 47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6750002" y="3493103"/>
            <a:ext cx="132102" cy="143536"/>
          </a:xfrm>
          <a:prstGeom prst="rect">
            <a:avLst/>
          </a:prstGeom>
        </p:spPr>
      </p:pic>
      <p:sp>
        <p:nvSpPr>
          <p:cNvPr id="474" name="textbox 474"/>
          <p:cNvSpPr/>
          <p:nvPr/>
        </p:nvSpPr>
        <p:spPr>
          <a:xfrm rot="660000">
            <a:off x="7019564" y="3383710"/>
            <a:ext cx="186054" cy="1200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72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600" kern="0" spc="2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旅游</a:t>
            </a:r>
            <a:endParaRPr sz="6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76" name="textbox 476"/>
          <p:cNvSpPr/>
          <p:nvPr/>
        </p:nvSpPr>
        <p:spPr>
          <a:xfrm rot="660000">
            <a:off x="7258518" y="3435269"/>
            <a:ext cx="181610" cy="1212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spcBef>
                <a:spcPts val="1"/>
              </a:spcBef>
              <a:tabLst/>
            </a:pPr>
            <a:r>
              <a:rPr sz="600" kern="0" spc="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未知</a:t>
            </a:r>
            <a:endParaRPr sz="6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78" name="textbox 478"/>
          <p:cNvSpPr/>
          <p:nvPr/>
        </p:nvSpPr>
        <p:spPr>
          <a:xfrm rot="660000">
            <a:off x="7308933" y="3186256"/>
            <a:ext cx="181610" cy="1212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spcBef>
                <a:spcPts val="1"/>
              </a:spcBef>
              <a:tabLst/>
            </a:pPr>
            <a:r>
              <a:rPr sz="600" kern="0" spc="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未知</a:t>
            </a:r>
            <a:endParaRPr sz="6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80" name="textbox 480"/>
          <p:cNvSpPr/>
          <p:nvPr/>
        </p:nvSpPr>
        <p:spPr>
          <a:xfrm rot="660000">
            <a:off x="6747964" y="3561323"/>
            <a:ext cx="181610" cy="1212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9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spcBef>
                <a:spcPts val="1"/>
              </a:spcBef>
              <a:tabLst/>
            </a:pPr>
            <a:r>
              <a:rPr sz="600" kern="0" spc="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未知</a:t>
            </a:r>
            <a:endParaRPr sz="6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82" name="textbox 482"/>
          <p:cNvSpPr/>
          <p:nvPr/>
        </p:nvSpPr>
        <p:spPr>
          <a:xfrm rot="780000">
            <a:off x="6800167" y="3349528"/>
            <a:ext cx="142875" cy="1073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100000"/>
              </a:lnSpc>
              <a:spcBef>
                <a:spcPts val="1"/>
              </a:spcBef>
              <a:tabLst/>
            </a:pPr>
            <a:r>
              <a:rPr sz="500" kern="0" spc="-10" dirty="0">
                <a:solidFill>
                  <a:srgbClr val="BE1931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gap</a:t>
            </a:r>
            <a:endParaRPr sz="5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picture 4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1"/>
          </a:xfrm>
          <a:prstGeom prst="rect">
            <a:avLst/>
          </a:prstGeom>
        </p:spPr>
      </p:pic>
      <p:sp>
        <p:nvSpPr>
          <p:cNvPr id="486" name="rect 486"/>
          <p:cNvSpPr/>
          <p:nvPr/>
        </p:nvSpPr>
        <p:spPr>
          <a:xfrm>
            <a:off x="198526" y="0"/>
            <a:ext cx="5185414" cy="7343679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8" name="rect 488"/>
          <p:cNvSpPr/>
          <p:nvPr/>
        </p:nvSpPr>
        <p:spPr>
          <a:xfrm>
            <a:off x="5577952" y="181218"/>
            <a:ext cx="4915994" cy="7380868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0" name="textbox 490"/>
          <p:cNvSpPr/>
          <p:nvPr/>
        </p:nvSpPr>
        <p:spPr>
          <a:xfrm>
            <a:off x="395192" y="2233726"/>
            <a:ext cx="4645025" cy="48710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34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0" algn="l" rtl="0" eaLnBrk="0">
              <a:lnSpc>
                <a:spcPct val="66000"/>
              </a:lnSpc>
              <a:tabLst/>
            </a:pP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为“</a:t>
            </a:r>
            <a:r>
              <a:rPr sz="13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爱团”</a:t>
            </a:r>
            <a:r>
              <a:rPr sz="13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拉萨毕业⾏活动做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预热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27000" algn="l" rtl="0" eaLnBrk="0">
              <a:lnSpc>
                <a:spcPct val="71000"/>
              </a:lnSpc>
              <a:spcBef>
                <a:spcPts val="683"/>
              </a:spcBef>
              <a:tabLst/>
            </a:pP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5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传递</a:t>
            </a:r>
            <a:r>
              <a:rPr sz="1300" kern="0" spc="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 ⾃由出发， ⾃在收藏”</a:t>
            </a:r>
            <a:r>
              <a:rPr sz="1300" kern="0" spc="-1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的理念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8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ct val="90000"/>
              </a:lnSpc>
              <a:spcBef>
                <a:spcPts val="396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活动内容：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48259" algn="l" rtl="0" eaLnBrk="0">
              <a:lnSpc>
                <a:spcPct val="88000"/>
              </a:lnSpc>
              <a:spcBef>
                <a:spcPts val="863"/>
              </a:spcBef>
              <a:tabLst/>
            </a:pPr>
            <a:r>
              <a:rPr sz="1900" kern="0" spc="6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电子明信片收集活动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26669" indent="635" algn="l" rtl="0" eaLnBrk="0">
              <a:lnSpc>
                <a:spcPct val="120000"/>
              </a:lnSpc>
              <a:spcBef>
                <a:spcPts val="843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1.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⽤户在携程填写爱华仕专属电⼦明信⽚，</a:t>
            </a:r>
            <a:r>
              <a:rPr sz="13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填写内容为⾃⼰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出发的理由，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填写成功即可获得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携程优惠券。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7779" indent="3810" algn="l" rtl="0" eaLnBrk="0">
              <a:lnSpc>
                <a:spcPct val="125000"/>
              </a:lnSpc>
              <a:spcBef>
                <a:spcPts val="451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2.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爱华仕将收集到的电⼦明信⽚做成纸质版交给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爱团，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在列车⾏程中随机抽取明信⽚进⾏朗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读，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并现场连线明信⽚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主⼈，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与其对话交谈、</a:t>
            </a:r>
            <a:r>
              <a:rPr sz="13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解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忧答惑。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7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0000"/>
              </a:lnSpc>
              <a:spcBef>
                <a:spcPts val="399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推⼴⽅案：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7305" algn="l" rtl="0" eaLnBrk="0">
              <a:lnSpc>
                <a:spcPct val="88000"/>
              </a:lnSpc>
              <a:spcBef>
                <a:spcPts val="698"/>
              </a:spcBef>
              <a:tabLst/>
            </a:pPr>
            <a:r>
              <a:rPr sz="1300" kern="0" spc="1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携程</a:t>
            </a:r>
            <a:r>
              <a:rPr sz="13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sz="1300" kern="0" spc="1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开屏广告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2700" indent="4444" algn="l" rtl="0" eaLnBrk="0">
              <a:lnSpc>
                <a:spcPct val="128000"/>
              </a:lnSpc>
              <a:spcBef>
                <a:spcPts val="403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通过⼴告吸引有明确消费需求的⽤户参与活动获取优惠券，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爱华仕与携程各媒体账号同步活动。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4765" algn="l" rtl="0" eaLnBrk="0">
              <a:lnSpc>
                <a:spcPct val="88000"/>
              </a:lnSpc>
              <a:spcBef>
                <a:spcPts val="528"/>
              </a:spcBef>
              <a:tabLst/>
            </a:pPr>
            <a:r>
              <a:rPr sz="13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地铁广告投放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8415" indent="1270" algn="l" rtl="0" eaLnBrk="0">
              <a:lnSpc>
                <a:spcPct val="128000"/>
              </a:lnSpc>
              <a:spcBef>
                <a:spcPts val="1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部分爱华仕⻔店覆盖城市地铁站投放爱团出⾏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海报，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为爱团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旅⾏事件预热。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92" name="picture 4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888027" y="897928"/>
            <a:ext cx="4418287" cy="2304366"/>
          </a:xfrm>
          <a:prstGeom prst="rect">
            <a:avLst/>
          </a:prstGeom>
        </p:spPr>
      </p:pic>
      <p:pic>
        <p:nvPicPr>
          <p:cNvPr id="494" name="picture 4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928434" y="3510081"/>
            <a:ext cx="2371021" cy="3485114"/>
          </a:xfrm>
          <a:prstGeom prst="rect">
            <a:avLst/>
          </a:prstGeom>
        </p:spPr>
      </p:pic>
      <p:pic>
        <p:nvPicPr>
          <p:cNvPr id="496" name="picture 4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908131" y="3510082"/>
            <a:ext cx="1894912" cy="3485115"/>
          </a:xfrm>
          <a:prstGeom prst="rect">
            <a:avLst/>
          </a:prstGeom>
        </p:spPr>
      </p:pic>
      <p:sp>
        <p:nvSpPr>
          <p:cNvPr id="498" name="textbox 498"/>
          <p:cNvSpPr/>
          <p:nvPr/>
        </p:nvSpPr>
        <p:spPr>
          <a:xfrm>
            <a:off x="194927" y="0"/>
            <a:ext cx="5186045" cy="726440"/>
          </a:xfrm>
          <a:prstGeom prst="rect">
            <a:avLst/>
          </a:prstGeom>
          <a:solidFill>
            <a:srgbClr val="396A3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请出发，</a:t>
            </a:r>
            <a:r>
              <a:rPr sz="3300" kern="0" spc="-39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向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33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10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</a:t>
            </a:r>
            <a:r>
              <a:rPr sz="1900" kern="0" spc="9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华仕×拉萨市文旅局</a:t>
            </a:r>
            <a:endParaRPr sz="1900" baseline="-5482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00" name="textbox 500"/>
          <p:cNvSpPr/>
          <p:nvPr/>
        </p:nvSpPr>
        <p:spPr>
          <a:xfrm>
            <a:off x="398924" y="1433863"/>
            <a:ext cx="2207895" cy="736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35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0000"/>
              </a:lnSpc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活动时间：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30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8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0000"/>
              </a:lnSpc>
              <a:spcBef>
                <a:spcPts val="3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活动⽬的：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02" name="textbox 502"/>
          <p:cNvSpPr/>
          <p:nvPr/>
        </p:nvSpPr>
        <p:spPr>
          <a:xfrm>
            <a:off x="426740" y="909605"/>
            <a:ext cx="4164965" cy="2952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44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活动三：</a:t>
            </a:r>
            <a:r>
              <a:rPr sz="2000" kern="0" spc="-4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远⽅来信</a:t>
            </a:r>
            <a:r>
              <a:rPr sz="2000" kern="0" spc="18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携程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04" name="textbox 504"/>
          <p:cNvSpPr/>
          <p:nvPr/>
        </p:nvSpPr>
        <p:spPr>
          <a:xfrm>
            <a:off x="7301465" y="447096"/>
            <a:ext cx="1321435" cy="295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36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9000"/>
              </a:lnSpc>
              <a:tabLst/>
            </a:pP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创意呈现：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06" name="picture 5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461686" y="1375194"/>
            <a:ext cx="418975" cy="695118"/>
          </a:xfrm>
          <a:prstGeom prst="rect">
            <a:avLst/>
          </a:prstGeom>
        </p:spPr>
      </p:pic>
      <p:pic>
        <p:nvPicPr>
          <p:cNvPr id="508" name="picture 5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248394" y="1501094"/>
            <a:ext cx="504675" cy="504675"/>
          </a:xfrm>
          <a:prstGeom prst="rect">
            <a:avLst/>
          </a:prstGeom>
        </p:spPr>
      </p:pic>
      <p:sp>
        <p:nvSpPr>
          <p:cNvPr id="510" name="textbox 510"/>
          <p:cNvSpPr/>
          <p:nvPr/>
        </p:nvSpPr>
        <p:spPr>
          <a:xfrm>
            <a:off x="7629297" y="7167248"/>
            <a:ext cx="939164" cy="177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地铁海报⽰意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icture 5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"/>
            <a:ext cx="10684366" cy="7557030"/>
          </a:xfrm>
          <a:prstGeom prst="rect">
            <a:avLst/>
          </a:prstGeom>
        </p:spPr>
      </p:pic>
      <p:sp>
        <p:nvSpPr>
          <p:cNvPr id="514" name="rect 514"/>
          <p:cNvSpPr/>
          <p:nvPr/>
        </p:nvSpPr>
        <p:spPr>
          <a:xfrm>
            <a:off x="198526" y="0"/>
            <a:ext cx="5185414" cy="7343680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6" name="rect 516"/>
          <p:cNvSpPr/>
          <p:nvPr/>
        </p:nvSpPr>
        <p:spPr>
          <a:xfrm>
            <a:off x="5577952" y="181218"/>
            <a:ext cx="4915994" cy="7380868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8" name="textbox 518"/>
          <p:cNvSpPr/>
          <p:nvPr/>
        </p:nvSpPr>
        <p:spPr>
          <a:xfrm>
            <a:off x="385302" y="909606"/>
            <a:ext cx="4856479" cy="45758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55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7940" algn="l" rtl="0" eaLnBrk="0">
              <a:lnSpc>
                <a:spcPct val="88000"/>
              </a:lnSpc>
              <a:tabLst/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活动一：“</a:t>
            </a:r>
            <a:r>
              <a:rPr sz="20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开往拉萨的列车”</a:t>
            </a:r>
            <a:r>
              <a:rPr sz="2000" kern="0" spc="-4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主题活动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0000"/>
              </a:lnSpc>
              <a:spcBef>
                <a:spcPts val="393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活动⽬的：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30175" algn="l" rtl="0" eaLnBrk="0">
              <a:lnSpc>
                <a:spcPct val="67000"/>
              </a:lnSpc>
              <a:spcBef>
                <a:spcPts val="560"/>
              </a:spcBef>
              <a:tabLst/>
            </a:pP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5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作为核⼼活动提⾼事件关注度与讨论声量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30175" algn="l" rtl="0" eaLnBrk="0">
              <a:lnSpc>
                <a:spcPct val="66000"/>
              </a:lnSpc>
              <a:spcBef>
                <a:spcPts val="499"/>
              </a:spcBef>
              <a:tabLst/>
            </a:pP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5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软性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传递旅程中爱华仕的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可靠温暖的品牌形象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7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8575" algn="l" rtl="0" eaLnBrk="0">
              <a:lnSpc>
                <a:spcPct val="89000"/>
              </a:lnSpc>
              <a:spcBef>
                <a:spcPts val="422"/>
              </a:spcBef>
              <a:tabLst/>
            </a:pPr>
            <a:r>
              <a:rPr sz="14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阶段一：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marL="19684" algn="l" rtl="0" eaLnBrk="0">
              <a:lnSpc>
                <a:spcPct val="90000"/>
              </a:lnSpc>
              <a:spcBef>
                <a:spcPts val="533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活动时间：</a:t>
            </a:r>
            <a:r>
              <a:rPr sz="13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6.8-6.9</a:t>
            </a:r>
            <a:endParaRPr sz="1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7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0000"/>
              </a:lnSpc>
              <a:spcBef>
                <a:spcPts val="395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活动内容：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36525" algn="l" rtl="0" eaLnBrk="0">
              <a:lnSpc>
                <a:spcPct val="88000"/>
              </a:lnSpc>
              <a:spcBef>
                <a:spcPts val="731"/>
              </a:spcBef>
              <a:tabLst/>
            </a:pPr>
            <a:r>
              <a:rPr sz="1900" kern="0" spc="-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“慢直播”</a:t>
            </a:r>
            <a:r>
              <a:rPr sz="1900" kern="0" spc="-1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-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出发短视频接力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22225" indent="90805" algn="l" rtl="0" eaLnBrk="0">
              <a:lnSpc>
                <a:spcPct val="121000"/>
              </a:lnSpc>
              <a:spcBef>
                <a:spcPts val="385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“爱团”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接⼒发布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爱团从各地到西宁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的集结旅程，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并由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华仕官⽅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模拟⼤一⼊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学时光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设置爱团邀请函、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抽取装有不同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重量物资的爱华仕⾏李箱等增加传播效果的集结任务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6509" algn="l" rtl="0" eaLnBrk="0">
              <a:lnSpc>
                <a:spcPct val="90000"/>
              </a:lnSpc>
              <a:spcBef>
                <a:spcPts val="401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推⼴⽅案：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8575" algn="l" rtl="0" eaLnBrk="0">
              <a:lnSpc>
                <a:spcPct val="88000"/>
              </a:lnSpc>
              <a:spcBef>
                <a:spcPts val="544"/>
              </a:spcBef>
              <a:tabLst/>
            </a:pPr>
            <a:r>
              <a:rPr sz="1300" kern="0" spc="9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微博配合主题活动开展新话题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ts val="1597"/>
              </a:lnSpc>
              <a:spcBef>
                <a:spcPts val="3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微博话题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拉萨延⻓线，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⽤于与⼤众在直播过程中的持续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互动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20" name="picture 5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787132" y="3265576"/>
            <a:ext cx="4494465" cy="4027878"/>
          </a:xfrm>
          <a:prstGeom prst="rect">
            <a:avLst/>
          </a:prstGeom>
        </p:spPr>
      </p:pic>
      <p:pic>
        <p:nvPicPr>
          <p:cNvPr id="522" name="picture 5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787132" y="897929"/>
            <a:ext cx="4494465" cy="2018700"/>
          </a:xfrm>
          <a:prstGeom prst="rect">
            <a:avLst/>
          </a:prstGeom>
        </p:spPr>
      </p:pic>
      <p:pic>
        <p:nvPicPr>
          <p:cNvPr id="524" name="picture 5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26173" y="5665591"/>
            <a:ext cx="4142144" cy="1485458"/>
          </a:xfrm>
          <a:prstGeom prst="rect">
            <a:avLst/>
          </a:prstGeom>
        </p:spPr>
      </p:pic>
      <p:sp>
        <p:nvSpPr>
          <p:cNvPr id="526" name="textbox 526"/>
          <p:cNvSpPr/>
          <p:nvPr/>
        </p:nvSpPr>
        <p:spPr>
          <a:xfrm>
            <a:off x="198526" y="1"/>
            <a:ext cx="5186045" cy="726440"/>
          </a:xfrm>
          <a:prstGeom prst="rect">
            <a:avLst/>
          </a:prstGeom>
          <a:solidFill>
            <a:srgbClr val="396A3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请回答，</a:t>
            </a:r>
            <a:r>
              <a:rPr sz="3300" kern="0" spc="-4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因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33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10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爱华仕×</a:t>
            </a:r>
            <a:r>
              <a:rPr sz="1900" kern="0" spc="9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拉萨市文旅局</a:t>
            </a:r>
            <a:endParaRPr sz="1900" baseline="-5482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28" name="textbox 528"/>
          <p:cNvSpPr/>
          <p:nvPr/>
        </p:nvSpPr>
        <p:spPr>
          <a:xfrm>
            <a:off x="7362226" y="512358"/>
            <a:ext cx="1321435" cy="295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36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9000"/>
              </a:lnSpc>
              <a:tabLst/>
            </a:pP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创意呈现：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30" name="textbox 530"/>
          <p:cNvSpPr/>
          <p:nvPr/>
        </p:nvSpPr>
        <p:spPr>
          <a:xfrm>
            <a:off x="7469340" y="7293246"/>
            <a:ext cx="1400175" cy="1803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13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2000"/>
              </a:lnSpc>
              <a:tabLst/>
            </a:pPr>
            <a:r>
              <a:rPr sz="11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爱团物资⾏李箱⽰意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32" name="textbox 532"/>
          <p:cNvSpPr/>
          <p:nvPr/>
        </p:nvSpPr>
        <p:spPr>
          <a:xfrm>
            <a:off x="7487756" y="2996059"/>
            <a:ext cx="1095375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13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爱团邀请函⽰意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5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1"/>
          </a:xfrm>
          <a:prstGeom prst="rect">
            <a:avLst/>
          </a:prstGeom>
        </p:spPr>
      </p:pic>
      <p:sp>
        <p:nvSpPr>
          <p:cNvPr id="536" name="rect 536"/>
          <p:cNvSpPr/>
          <p:nvPr/>
        </p:nvSpPr>
        <p:spPr>
          <a:xfrm>
            <a:off x="198526" y="0"/>
            <a:ext cx="5185414" cy="7343677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38" name="rect 538"/>
          <p:cNvSpPr/>
          <p:nvPr/>
        </p:nvSpPr>
        <p:spPr>
          <a:xfrm>
            <a:off x="5577952" y="181218"/>
            <a:ext cx="4915994" cy="7380868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0" name="textbox 540"/>
          <p:cNvSpPr/>
          <p:nvPr/>
        </p:nvSpPr>
        <p:spPr>
          <a:xfrm>
            <a:off x="395192" y="909604"/>
            <a:ext cx="4749800" cy="4356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55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88000"/>
              </a:lnSpc>
              <a:tabLst/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活动一：“</a:t>
            </a:r>
            <a:r>
              <a:rPr sz="20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开往拉萨的列车”</a:t>
            </a:r>
            <a:r>
              <a:rPr sz="2000" kern="0" spc="-4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主题活动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5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5400" algn="l" rtl="0" eaLnBrk="0">
              <a:lnSpc>
                <a:spcPct val="89000"/>
              </a:lnSpc>
              <a:spcBef>
                <a:spcPts val="429"/>
              </a:spcBef>
              <a:tabLst/>
            </a:pP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阶段⼆：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marL="15875" algn="l" rtl="0" eaLnBrk="0">
              <a:lnSpc>
                <a:spcPct val="90000"/>
              </a:lnSpc>
              <a:spcBef>
                <a:spcPts val="533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活动时间：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6.9-6.10</a:t>
            </a:r>
            <a:endParaRPr sz="1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7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ct val="90000"/>
              </a:lnSpc>
              <a:spcBef>
                <a:spcPts val="395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活动内容：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2384" algn="l" rtl="0" eaLnBrk="0">
              <a:lnSpc>
                <a:spcPct val="88000"/>
              </a:lnSpc>
              <a:spcBef>
                <a:spcPts val="740"/>
              </a:spcBef>
              <a:tabLst/>
            </a:pPr>
            <a:r>
              <a:rPr sz="19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时差岛X爱华仕主题“慢直播”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5875" indent="-3175" algn="l" rtl="0" eaLnBrk="0">
              <a:lnSpc>
                <a:spcPct val="122000"/>
              </a:lnSpc>
              <a:spcBef>
                <a:spcPts val="425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爱华仕与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时差岛团队合作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⽤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微信视频号直播爱团从西宁到</a:t>
            </a:r>
            <a:r>
              <a:rPr sz="1300" kern="0" spc="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拉萨的⽕车旅程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直播沿途风光景⾊，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⼀路上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模拟⼤学四年</a:t>
            </a:r>
            <a:r>
              <a:rPr sz="1300" kern="0" spc="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时光在各站点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设⽴不同阶段的任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务，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集体探讨出发的理由。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5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0000"/>
              </a:lnSpc>
              <a:spcBef>
                <a:spcPts val="401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推⼴⽅案：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6669" algn="l" rtl="0" eaLnBrk="0">
              <a:lnSpc>
                <a:spcPct val="88000"/>
              </a:lnSpc>
              <a:spcBef>
                <a:spcPts val="551"/>
              </a:spcBef>
              <a:tabLst/>
            </a:pPr>
            <a:r>
              <a:rPr sz="13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KOL</a:t>
            </a:r>
            <a:r>
              <a:rPr sz="13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推广+受众持续互动+传统媒体报</a:t>
            </a:r>
            <a:r>
              <a:rPr sz="1300" kern="0" spc="7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道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7145" indent="-5080" algn="l" rtl="0" eaLnBrk="0">
              <a:lnSpc>
                <a:spcPct val="119000"/>
              </a:lnSpc>
              <a:spcBef>
                <a:spcPts val="470"/>
              </a:spcBef>
              <a:tabLst/>
            </a:pP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爱华仕官微在话题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拉萨延⻓线下发布互动贴实时征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集⽹友希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望爱团在列车上去经历的⼤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学时刻，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参与到沿途任务当中。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ts val="1597"/>
              </a:lnSpc>
              <a:spcBef>
                <a:spcPts val="292"/>
              </a:spcBef>
              <a:tabLst/>
            </a:pPr>
            <a:r>
              <a:rPr sz="13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爱团中的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</a:t>
            </a:r>
            <a:r>
              <a:rPr sz="13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持续发布旅程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vlog</a:t>
            </a:r>
            <a:r>
              <a:rPr sz="13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收藏旅⾏记忆。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7779" algn="l" rtl="0" eaLnBrk="0">
              <a:lnSpc>
                <a:spcPct val="98000"/>
              </a:lnSpc>
              <a:spcBef>
                <a:spcPts val="351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北京⽇报等新闻媒体公众号发布报道，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扩⼤事件影响⼒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42" name="picture 5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747465" y="1064760"/>
            <a:ext cx="4551598" cy="2798991"/>
          </a:xfrm>
          <a:prstGeom prst="rect">
            <a:avLst/>
          </a:prstGeom>
        </p:spPr>
      </p:pic>
      <p:pic>
        <p:nvPicPr>
          <p:cNvPr id="544" name="picture 5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747465" y="4173617"/>
            <a:ext cx="4551598" cy="2723341"/>
          </a:xfrm>
          <a:prstGeom prst="rect">
            <a:avLst/>
          </a:prstGeom>
        </p:spPr>
      </p:pic>
      <p:pic>
        <p:nvPicPr>
          <p:cNvPr id="546" name="picture 5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87992" y="5385523"/>
            <a:ext cx="4410978" cy="1791474"/>
          </a:xfrm>
          <a:prstGeom prst="rect">
            <a:avLst/>
          </a:prstGeom>
        </p:spPr>
      </p:pic>
      <p:sp>
        <p:nvSpPr>
          <p:cNvPr id="548" name="textbox 548"/>
          <p:cNvSpPr/>
          <p:nvPr/>
        </p:nvSpPr>
        <p:spPr>
          <a:xfrm>
            <a:off x="198526" y="0"/>
            <a:ext cx="5186045" cy="726440"/>
          </a:xfrm>
          <a:prstGeom prst="rect">
            <a:avLst/>
          </a:prstGeom>
          <a:solidFill>
            <a:srgbClr val="396A3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请回答，</a:t>
            </a:r>
            <a:r>
              <a:rPr sz="3300" kern="0" spc="-4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因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33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10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爱华仕×</a:t>
            </a:r>
            <a:r>
              <a:rPr sz="1900" kern="0" spc="9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拉萨市文旅局</a:t>
            </a:r>
            <a:endParaRPr sz="1900" baseline="-5482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50" name="textbox 550"/>
          <p:cNvSpPr/>
          <p:nvPr/>
        </p:nvSpPr>
        <p:spPr>
          <a:xfrm>
            <a:off x="7359363" y="512342"/>
            <a:ext cx="1321435" cy="295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36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9000"/>
              </a:lnSpc>
              <a:tabLst/>
            </a:pP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创意呈现：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52" name="textbox 552"/>
          <p:cNvSpPr/>
          <p:nvPr/>
        </p:nvSpPr>
        <p:spPr>
          <a:xfrm>
            <a:off x="7261281" y="7142782"/>
            <a:ext cx="1552575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1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爱团旅程列车设计⽰意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92384" cy="75606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27327" y="982600"/>
            <a:ext cx="8928170" cy="5028386"/>
          </a:xfrm>
          <a:prstGeom prst="rect">
            <a:avLst/>
          </a:prstGeom>
        </p:spPr>
      </p:pic>
      <p:sp>
        <p:nvSpPr>
          <p:cNvPr id="12" name="textbox 12"/>
          <p:cNvSpPr/>
          <p:nvPr/>
        </p:nvSpPr>
        <p:spPr>
          <a:xfrm>
            <a:off x="2190040" y="1386517"/>
            <a:ext cx="6236970" cy="4094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81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798194" algn="l" rtl="0" eaLnBrk="0">
              <a:lnSpc>
                <a:spcPct val="97000"/>
              </a:lnSpc>
              <a:tabLst/>
            </a:pP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从西宁，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到西藏，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最早的⼊藏线路，</a:t>
            </a:r>
            <a:r>
              <a:rPr sz="15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⼀共有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千⽶</a:t>
            </a:r>
            <a:endParaRPr sz="15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4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08430" algn="l" rtl="0" eaLnBrk="0">
              <a:lnSpc>
                <a:spcPct val="97000"/>
              </a:lnSpc>
              <a:spcBef>
                <a:spcPts val="461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⼤学四年，</a:t>
            </a:r>
            <a:r>
              <a:rPr sz="15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也许你有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1000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个出发的理由</a:t>
            </a:r>
            <a:endParaRPr sz="1500" dirty="0">
              <a:latin typeface="Microsoft YaHei"/>
              <a:ea typeface="Microsoft YaHei"/>
              <a:cs typeface="Microsoft YaHei"/>
            </a:endParaRPr>
          </a:p>
          <a:p>
            <a:pPr marL="1028064" indent="-92075" algn="l" rtl="0" eaLnBrk="0">
              <a:lnSpc>
                <a:spcPct val="154000"/>
              </a:lnSpc>
              <a:spcBef>
                <a:spcPts val="306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刚刚毕业，</a:t>
            </a:r>
            <a:r>
              <a:rPr sz="15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你⼜⾯临着⼀次真正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意义上的</a:t>
            </a:r>
            <a:r>
              <a:rPr sz="1500" kern="0" spc="4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500" kern="0" spc="-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出发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请系好安全带，</a:t>
            </a:r>
            <a:r>
              <a:rPr sz="15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坐上爱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华仕陪你开往拉萨的列车</a:t>
            </a:r>
            <a:endParaRPr sz="15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3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925194" algn="l" rtl="0" eaLnBrk="0">
              <a:lnSpc>
                <a:spcPct val="97000"/>
              </a:lnSpc>
              <a:spcBef>
                <a:spcPts val="454"/>
              </a:spcBef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列车很纯粹，</a:t>
            </a:r>
            <a:r>
              <a:rPr sz="15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就是往前走，</a:t>
            </a:r>
            <a:r>
              <a:rPr sz="15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把你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带到下⼀个⽬的地</a:t>
            </a:r>
            <a:endParaRPr sz="1500" dirty="0">
              <a:latin typeface="Microsoft YaHei"/>
              <a:ea typeface="Microsoft YaHei"/>
              <a:cs typeface="Microsoft YaHei"/>
            </a:endParaRPr>
          </a:p>
          <a:p>
            <a:pPr marL="926464" algn="l" rtl="0" eaLnBrk="0">
              <a:lnSpc>
                <a:spcPts val="2849"/>
              </a:lnSpc>
              <a:tabLst/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跟着它⼀起摇晃、</a:t>
            </a:r>
            <a:r>
              <a:rPr sz="15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游荡，</a:t>
            </a:r>
            <a:r>
              <a:rPr sz="15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好像⼀切都变得可爱起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</a:t>
            </a:r>
            <a:endParaRPr sz="15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45004" algn="l" rtl="0" eaLnBrk="0">
              <a:lnSpc>
                <a:spcPct val="97000"/>
              </a:lnSpc>
              <a:spcBef>
                <a:spcPts val="641"/>
              </a:spcBef>
              <a:tabLst/>
            </a:pPr>
            <a:r>
              <a:rPr sz="2100" kern="0" spc="-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⾃由出发， ⾃在收藏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spcBef>
                <a:spcPts val="4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希望你能在出发中获得⽆数值得珍藏的瞬间，</a:t>
            </a:r>
            <a:r>
              <a:rPr sz="15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找到⾃⼰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500" kern="0" spc="-2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⼼中的拉萨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endParaRPr sz="1500" dirty="0">
              <a:latin typeface="Arial"/>
              <a:ea typeface="Arial"/>
              <a:cs typeface="Arial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4035188" y="228302"/>
            <a:ext cx="2640964" cy="533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96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3800" b="1" kern="0" spc="-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3800" b="1" kern="0" spc="62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-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卷</a:t>
            </a:r>
            <a:r>
              <a:rPr sz="3800" b="1" kern="0" spc="5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⾸</a:t>
            </a:r>
            <a:r>
              <a:rPr sz="3800" b="1" kern="0" spc="6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</a:t>
            </a:r>
            <a:r>
              <a:rPr sz="3800" b="1" kern="0" spc="6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endParaRPr sz="3800" dirty="0">
              <a:latin typeface="Arial"/>
              <a:ea typeface="Arial"/>
              <a:cs typeface="Arial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012227" y="6501197"/>
            <a:ext cx="561808" cy="93317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355397" y="1784379"/>
            <a:ext cx="656729" cy="53359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355397" y="4449710"/>
            <a:ext cx="656729" cy="5335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picture 5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3"/>
            <a:ext cx="10684366" cy="7557031"/>
          </a:xfrm>
          <a:prstGeom prst="rect">
            <a:avLst/>
          </a:prstGeom>
        </p:spPr>
      </p:pic>
      <p:sp>
        <p:nvSpPr>
          <p:cNvPr id="556" name="rect 556"/>
          <p:cNvSpPr/>
          <p:nvPr/>
        </p:nvSpPr>
        <p:spPr>
          <a:xfrm>
            <a:off x="198526" y="0"/>
            <a:ext cx="5185414" cy="7343680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8" name="rect 558"/>
          <p:cNvSpPr/>
          <p:nvPr/>
        </p:nvSpPr>
        <p:spPr>
          <a:xfrm>
            <a:off x="5577952" y="181221"/>
            <a:ext cx="4915994" cy="7380865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0" name="textbox 560"/>
          <p:cNvSpPr/>
          <p:nvPr/>
        </p:nvSpPr>
        <p:spPr>
          <a:xfrm>
            <a:off x="391875" y="906007"/>
            <a:ext cx="4772659" cy="61925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65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4765" algn="l" rtl="0" eaLnBrk="0">
              <a:lnSpc>
                <a:spcPct val="88000"/>
              </a:lnSpc>
              <a:tabLst/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活动⼆：“</a:t>
            </a:r>
            <a:r>
              <a:rPr sz="20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天上⼈间”</a:t>
            </a:r>
            <a:r>
              <a:rPr sz="2000" kern="0" spc="-4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主题毕业⼤秀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5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0000"/>
              </a:lnSpc>
              <a:spcBef>
                <a:spcPts val="397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活动⽬的：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30175" algn="l" rtl="0" eaLnBrk="0">
              <a:lnSpc>
                <a:spcPct val="71000"/>
              </a:lnSpc>
              <a:spcBef>
                <a:spcPts val="545"/>
              </a:spcBef>
              <a:tabLst/>
            </a:pP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收束直播活动，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将事件推向⾼潮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r" rtl="0" eaLnBrk="0">
              <a:lnSpc>
                <a:spcPct val="71000"/>
              </a:lnSpc>
              <a:spcBef>
                <a:spcPts val="416"/>
              </a:spcBef>
              <a:tabLst/>
            </a:pP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将⺠族⽓质根植于品牌本⾝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直观展现爱华仕的⾃由包容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0000"/>
              </a:lnSpc>
              <a:spcBef>
                <a:spcPts val="398"/>
              </a:spcBef>
              <a:tabLst/>
            </a:pP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活动时间：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6.10-6.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12</a:t>
            </a:r>
            <a:endParaRPr sz="1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7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0000"/>
              </a:lnSpc>
              <a:spcBef>
                <a:spcPts val="395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活动内容：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36525" algn="l" rtl="0" eaLnBrk="0">
              <a:lnSpc>
                <a:spcPct val="87000"/>
              </a:lnSpc>
              <a:spcBef>
                <a:spcPts val="732"/>
              </a:spcBef>
              <a:tabLst/>
            </a:pPr>
            <a:r>
              <a:rPr sz="1900" kern="0" spc="-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“天上人间”</a:t>
            </a:r>
            <a:r>
              <a:rPr sz="1900" kern="0" spc="-24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-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毕业大秀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20320" indent="-635" algn="l" rtl="0" eaLnBrk="0">
              <a:lnSpc>
                <a:spcPct val="122000"/>
              </a:lnSpc>
              <a:spcBef>
                <a:spcPts val="435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抖⾳官号直播，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</a:t>
            </a:r>
            <a:r>
              <a:rPr sz="13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爱团”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成员⾝着具有拉萨元素的服装，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⼊以雪⼭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3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经幡、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哈达为主要元素的秀场进⾏⾃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⼰的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毕业⼤</a:t>
            </a:r>
            <a:r>
              <a:rPr sz="1300" kern="0" spc="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秀与典礼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并展⽰收藏家系列箱包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邀请旅⾏团乐队、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斑⻢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森林等乐队进⾏助演，</a:t>
            </a:r>
            <a:r>
              <a:rPr sz="13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以“</a:t>
            </a:r>
            <a:r>
              <a:rPr sz="13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团”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之名相聚在这座城市酝酿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⼀场毕业⼤秀。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36525" algn="l" rtl="0" eaLnBrk="0">
              <a:lnSpc>
                <a:spcPct val="88000"/>
              </a:lnSpc>
              <a:spcBef>
                <a:spcPts val="585"/>
              </a:spcBef>
              <a:tabLst/>
            </a:pPr>
            <a:r>
              <a:rPr sz="19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“寻找心中的拉萨”</a:t>
            </a:r>
            <a:r>
              <a:rPr sz="1900" kern="0" spc="-25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毕业演讲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9684" indent="1270" algn="l" rtl="0" eaLnBrk="0">
              <a:lnSpc>
                <a:spcPct val="122000"/>
              </a:lnSpc>
              <a:spcBef>
                <a:spcPts val="438"/>
              </a:spcBef>
              <a:tabLst/>
            </a:pP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邀请董宇辉进⾏毕业演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讲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由各位爱团成员回顾⾃⼰⼤学时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期宝贵的亲密关系，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重新梳理接下来的⽣活并做出选择，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启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迪毕业⽣寻找⼼中的拉萨，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在烟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⽕⼤秀中⿎励其再次出发。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5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6509" algn="l" rtl="0" eaLnBrk="0">
              <a:lnSpc>
                <a:spcPct val="90000"/>
              </a:lnSpc>
              <a:spcBef>
                <a:spcPts val="399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推⼴⽅案：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8575" algn="l" rtl="0" eaLnBrk="0">
              <a:lnSpc>
                <a:spcPct val="87000"/>
              </a:lnSpc>
              <a:spcBef>
                <a:spcPts val="561"/>
              </a:spcBef>
              <a:tabLst/>
            </a:pPr>
            <a:r>
              <a:rPr sz="13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微博互动征集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31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23495" indent="-7620" algn="l" rtl="0" eaLnBrk="0">
              <a:lnSpc>
                <a:spcPct val="119000"/>
              </a:lnSpc>
              <a:spcBef>
                <a:spcPts val="1"/>
              </a:spcBef>
              <a:tabLst/>
            </a:pP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爱华仕官微在话题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拉萨延⻓线下发布互动贴实时征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集⽹友投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票，</a:t>
            </a:r>
            <a:r>
              <a:rPr sz="1300" kern="0" spc="-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选出最具收藏价值的走秀箱包，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增加事件热度。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62" name="picture 5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847043" y="4355523"/>
            <a:ext cx="4456376" cy="2980439"/>
          </a:xfrm>
          <a:prstGeom prst="rect">
            <a:avLst/>
          </a:prstGeom>
        </p:spPr>
      </p:pic>
      <p:pic>
        <p:nvPicPr>
          <p:cNvPr id="564" name="picture 5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250942" y="1167595"/>
            <a:ext cx="3028050" cy="3094705"/>
          </a:xfrm>
          <a:prstGeom prst="rect">
            <a:avLst/>
          </a:prstGeom>
        </p:spPr>
      </p:pic>
      <p:pic>
        <p:nvPicPr>
          <p:cNvPr id="566" name="picture 5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821851" y="1167595"/>
            <a:ext cx="1361671" cy="3094706"/>
          </a:xfrm>
          <a:prstGeom prst="rect">
            <a:avLst/>
          </a:prstGeom>
        </p:spPr>
      </p:pic>
      <p:sp>
        <p:nvSpPr>
          <p:cNvPr id="568" name="textbox 568"/>
          <p:cNvSpPr/>
          <p:nvPr/>
        </p:nvSpPr>
        <p:spPr>
          <a:xfrm>
            <a:off x="198526" y="3"/>
            <a:ext cx="5186045" cy="726440"/>
          </a:xfrm>
          <a:prstGeom prst="rect">
            <a:avLst/>
          </a:prstGeom>
          <a:solidFill>
            <a:srgbClr val="396A3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请回答，</a:t>
            </a:r>
            <a:r>
              <a:rPr sz="3300" kern="0" spc="-4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因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33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10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爱华仕×</a:t>
            </a:r>
            <a:r>
              <a:rPr sz="1900" kern="0" spc="9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拉萨市文旅局</a:t>
            </a:r>
            <a:endParaRPr sz="1900" baseline="-5482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70" name="textbox 570"/>
          <p:cNvSpPr/>
          <p:nvPr/>
        </p:nvSpPr>
        <p:spPr>
          <a:xfrm>
            <a:off x="7156506" y="585652"/>
            <a:ext cx="1321435" cy="295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36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9000"/>
              </a:lnSpc>
              <a:tabLst/>
            </a:pP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创意呈现：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72" name="textbox 572"/>
          <p:cNvSpPr/>
          <p:nvPr/>
        </p:nvSpPr>
        <p:spPr>
          <a:xfrm>
            <a:off x="7434443" y="7332064"/>
            <a:ext cx="1240789" cy="17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1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毕业秀场设计⽰意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picture 5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0"/>
          </a:xfrm>
          <a:prstGeom prst="rect">
            <a:avLst/>
          </a:prstGeom>
        </p:spPr>
      </p:pic>
      <p:sp>
        <p:nvSpPr>
          <p:cNvPr id="576" name="rect 576"/>
          <p:cNvSpPr/>
          <p:nvPr/>
        </p:nvSpPr>
        <p:spPr>
          <a:xfrm>
            <a:off x="198526" y="0"/>
            <a:ext cx="5185414" cy="7343678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78" name="rect 578"/>
          <p:cNvSpPr/>
          <p:nvPr/>
        </p:nvSpPr>
        <p:spPr>
          <a:xfrm>
            <a:off x="5575131" y="260173"/>
            <a:ext cx="4915995" cy="7301914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0" name="textbox 580"/>
          <p:cNvSpPr/>
          <p:nvPr/>
        </p:nvSpPr>
        <p:spPr>
          <a:xfrm>
            <a:off x="395474" y="909604"/>
            <a:ext cx="4772659" cy="60020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29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2225" indent="-1270" algn="l" rtl="0" eaLnBrk="0">
              <a:lnSpc>
                <a:spcPct val="109000"/>
              </a:lnSpc>
              <a:tabLst/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活动三：</a:t>
            </a:r>
            <a:r>
              <a:rPr sz="20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中国邮政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爱华仕“</a:t>
            </a:r>
            <a:r>
              <a:rPr sz="2000" kern="0" spc="-4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拉萨飞地”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主题慢闪店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3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0000"/>
              </a:lnSpc>
              <a:spcBef>
                <a:spcPts val="391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活动⽬的：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33375" indent="-203200" algn="l" rtl="0" eaLnBrk="0">
              <a:lnSpc>
                <a:spcPct val="98000"/>
              </a:lnSpc>
              <a:spcBef>
                <a:spcPts val="382"/>
              </a:spcBef>
              <a:tabLst/>
            </a:pP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将品牌具象化为有记忆点的慢闪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体验，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实现全国范围内的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品牌曝光，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升级为全国联动的营销⼤事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件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24484" indent="-194310" algn="l" rtl="0" eaLnBrk="0">
              <a:lnSpc>
                <a:spcPct val="96000"/>
              </a:lnSpc>
              <a:spcBef>
                <a:spcPts val="237"/>
              </a:spcBef>
              <a:tabLst/>
            </a:pP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通过中国邮政的背书，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放⼤拉萨场景带来的情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感加持，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满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⾜⼤众的</a:t>
            </a:r>
            <a:r>
              <a:rPr sz="1300" kern="0" spc="3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300" kern="0" spc="-16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邮政情结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及对</a:t>
            </a:r>
            <a:r>
              <a:rPr sz="1300" kern="0" spc="3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300" kern="0" spc="-2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从前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车⻢都慢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的想象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9684" algn="l" rtl="0" eaLnBrk="0">
              <a:lnSpc>
                <a:spcPct val="90000"/>
              </a:lnSpc>
              <a:spcBef>
                <a:spcPts val="508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活动时间：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6.8-7.12</a:t>
            </a:r>
            <a:endParaRPr sz="1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7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6000"/>
              </a:lnSpc>
              <a:spcBef>
                <a:spcPts val="393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活动内容：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36525" algn="l" rtl="0" eaLnBrk="0">
              <a:lnSpc>
                <a:spcPct val="88000"/>
              </a:lnSpc>
              <a:spcBef>
                <a:spcPts val="648"/>
              </a:spcBef>
              <a:tabLst/>
            </a:pPr>
            <a:r>
              <a:rPr sz="1900" kern="0" spc="-4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</a:t>
            </a:r>
            <a:r>
              <a:rPr sz="1900" kern="0" spc="-2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-4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拉萨飞地</a:t>
            </a:r>
            <a:r>
              <a:rPr sz="1900" kern="0" spc="-35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-4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”主题慢闪店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30480" indent="-9525" algn="l" rtl="0" eaLnBrk="0">
              <a:lnSpc>
                <a:spcPct val="120000"/>
              </a:lnSpc>
              <a:spcBef>
                <a:spcPts val="402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在中国邮政及⾼校附近设⽴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300" kern="0" spc="-21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拉萨飞地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主题慢闪店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将慢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闪店构造为具有拉萨特⾊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的箱形结构，</a:t>
            </a:r>
            <a:r>
              <a:rPr sz="13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内部茶⼏、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凳⼦等均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由箱包进⾏改造。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56514" algn="l" rtl="0" eaLnBrk="0">
              <a:lnSpc>
                <a:spcPct val="89000"/>
              </a:lnSpc>
              <a:spcBef>
                <a:spcPts val="1167"/>
              </a:spcBef>
              <a:tabLst/>
            </a:pPr>
            <a:r>
              <a:rPr sz="1900" kern="0" spc="4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旧物换礼市场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9684" indent="-1270" algn="l" rtl="0" eaLnBrk="0">
              <a:lnSpc>
                <a:spcPct val="121000"/>
              </a:lnSpc>
              <a:spcBef>
                <a:spcPts val="357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慢闪店⻔口为毕业⽣提供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旧物换礼市场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毕业⽣可通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过捐赠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闲置物品兑换专属明信⽚及其它礼物，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⼈们可在慢闪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店内进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⾏线下明信⽚及书信的书写投⼊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爱华仕邮箱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8100" algn="l" rtl="0" eaLnBrk="0">
              <a:lnSpc>
                <a:spcPct val="88000"/>
              </a:lnSpc>
              <a:spcBef>
                <a:spcPts val="600"/>
              </a:spcBef>
              <a:tabLst/>
            </a:pPr>
            <a:r>
              <a:rPr sz="1900" kern="0" spc="7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毕业生闲置盲盒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20954" indent="2540" algn="l" rtl="0" eaLnBrk="0">
              <a:lnSpc>
                <a:spcPct val="124000"/>
              </a:lnSpc>
              <a:spcBef>
                <a:spcPts val="280"/>
              </a:spcBef>
              <a:tabLst/>
            </a:pP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毕业⽣的闲置物品将以</a:t>
            </a:r>
            <a:r>
              <a:rPr sz="1300" kern="0" spc="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0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300" kern="0" spc="-20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1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盲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盒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的形式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随爱华仕收藏家⾏李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箱被兜售，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每⼀个箱⼦⾥都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是⼀个⼤学⽣四年⻘春的收藏。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82" name="picture 5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215658" y="2537641"/>
            <a:ext cx="2099425" cy="4553298"/>
          </a:xfrm>
          <a:prstGeom prst="rect">
            <a:avLst/>
          </a:prstGeom>
        </p:spPr>
      </p:pic>
      <p:sp>
        <p:nvSpPr>
          <p:cNvPr id="584" name="textbox 584"/>
          <p:cNvSpPr/>
          <p:nvPr/>
        </p:nvSpPr>
        <p:spPr>
          <a:xfrm>
            <a:off x="5862791" y="398990"/>
            <a:ext cx="4289425" cy="19170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581025" algn="l" rtl="0" eaLnBrk="0">
              <a:lnSpc>
                <a:spcPts val="1573"/>
              </a:lnSpc>
              <a:tabLst/>
            </a:pP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--&gt;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全国，</a:t>
            </a:r>
            <a:r>
              <a:rPr sz="1300" kern="0" spc="-2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通过“</a:t>
            </a:r>
            <a:r>
              <a:rPr sz="1300" kern="0" spc="-2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慢闪店”</a:t>
            </a:r>
            <a:r>
              <a:rPr sz="1300" kern="0" spc="-2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的⽅式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49250" algn="l" rtl="0" eaLnBrk="0">
              <a:lnSpc>
                <a:spcPct val="96000"/>
              </a:lnSpc>
              <a:spcBef>
                <a:spcPts val="381"/>
              </a:spcBef>
              <a:tabLst/>
            </a:pPr>
            <a:r>
              <a:rPr sz="1300" kern="0" spc="1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将品牌具象化为⼀系列有记忆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点的视觉体验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46990" algn="l" rtl="0" eaLnBrk="0">
              <a:lnSpc>
                <a:spcPct val="90000"/>
              </a:lnSpc>
              <a:spcBef>
                <a:spcPts val="1545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推⼴⽅案：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7305" algn="l" rtl="0" eaLnBrk="0">
              <a:lnSpc>
                <a:spcPct val="90000"/>
              </a:lnSpc>
              <a:spcBef>
                <a:spcPts val="1002"/>
              </a:spcBef>
              <a:tabLst/>
            </a:pPr>
            <a:r>
              <a:rPr sz="13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小红书评论区互动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5875" indent="-3810" algn="l" rtl="0" eaLnBrk="0">
              <a:lnSpc>
                <a:spcPct val="122000"/>
              </a:lnSpc>
              <a:spcBef>
                <a:spcPts val="375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爱华仕小红书官号，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推出⽂创产品及明信⽚，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开展代写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代寄业务，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在评论区中</a:t>
            </a:r>
            <a:r>
              <a:rPr sz="1300" kern="0" spc="3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举⼿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互动并参与打卡随机抽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取</a:t>
            </a:r>
            <a:r>
              <a:rPr sz="1300" kern="0" spc="3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拉萨来信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获得来⾃天上⼈间的愿望与祝福。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86" name="picture 5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736221" y="2497317"/>
            <a:ext cx="2281428" cy="2466383"/>
          </a:xfrm>
          <a:prstGeom prst="rect">
            <a:avLst/>
          </a:prstGeom>
        </p:spPr>
      </p:pic>
      <p:pic>
        <p:nvPicPr>
          <p:cNvPr id="588" name="picture 5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736221" y="5383190"/>
            <a:ext cx="2294843" cy="1713991"/>
          </a:xfrm>
          <a:prstGeom prst="rect">
            <a:avLst/>
          </a:prstGeom>
        </p:spPr>
      </p:pic>
      <p:sp>
        <p:nvSpPr>
          <p:cNvPr id="590" name="textbox 590"/>
          <p:cNvSpPr/>
          <p:nvPr/>
        </p:nvSpPr>
        <p:spPr>
          <a:xfrm>
            <a:off x="198526" y="0"/>
            <a:ext cx="5186045" cy="726440"/>
          </a:xfrm>
          <a:prstGeom prst="rect">
            <a:avLst/>
          </a:prstGeom>
          <a:solidFill>
            <a:srgbClr val="396A3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请回答，</a:t>
            </a:r>
            <a:r>
              <a:rPr sz="3300" kern="0" spc="-4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因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33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10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爱华仕×</a:t>
            </a:r>
            <a:r>
              <a:rPr sz="1900" kern="0" spc="9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拉萨市文旅局</a:t>
            </a:r>
            <a:endParaRPr sz="1900" baseline="-5482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92" name="textbox 592"/>
          <p:cNvSpPr/>
          <p:nvPr/>
        </p:nvSpPr>
        <p:spPr>
          <a:xfrm>
            <a:off x="6883568" y="4235325"/>
            <a:ext cx="1134744" cy="572134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2653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5400" algn="l" rtl="0" eaLnBrk="0">
              <a:lnSpc>
                <a:spcPct val="121000"/>
              </a:lnSpc>
              <a:tabLst/>
            </a:pPr>
            <a:r>
              <a:rPr sz="4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收集 </a:t>
            </a:r>
            <a:r>
              <a:rPr sz="4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|</a:t>
            </a:r>
            <a:r>
              <a:rPr sz="4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  </a:t>
            </a:r>
            <a:r>
              <a:rPr sz="4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4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拉萨飞地</a:t>
            </a:r>
            <a:r>
              <a:rPr sz="4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4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拉萨来信</a:t>
            </a:r>
            <a:r>
              <a:rPr sz="400" kern="0" spc="-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4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你</a:t>
            </a:r>
            <a:r>
              <a:rPr sz="4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4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收到了吗</a:t>
            </a:r>
            <a:r>
              <a:rPr sz="4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4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85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4129" algn="l" rtl="0" eaLnBrk="0">
              <a:lnSpc>
                <a:spcPct val="146000"/>
              </a:lnSpc>
              <a:tabLst/>
            </a:pP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拉萨来信</a:t>
            </a:r>
            <a:r>
              <a:rPr sz="3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笔友作伴</a:t>
            </a:r>
            <a:r>
              <a:rPr sz="3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爱华仕开Ç</a:t>
            </a:r>
            <a:r>
              <a:rPr sz="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拉萨飞地活</a:t>
            </a:r>
            <a:r>
              <a:rPr sz="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动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r>
              <a:rPr sz="3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你想对拉萨说什么</a:t>
            </a:r>
            <a:r>
              <a:rPr sz="3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你想收到</a:t>
            </a:r>
            <a:r>
              <a:rPr sz="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拉萨的什么</a:t>
            </a:r>
            <a:r>
              <a:rPr sz="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故事</a:t>
            </a:r>
            <a:r>
              <a:rPr sz="3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评论区评论互动</a:t>
            </a:r>
            <a:r>
              <a:rPr sz="3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参与打卡随机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抽;</a:t>
            </a:r>
            <a:r>
              <a:rPr sz="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</a:t>
            </a:r>
            <a:r>
              <a:rPr sz="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萨来信</a:t>
            </a:r>
            <a:r>
              <a:rPr sz="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r>
              <a:rPr sz="3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获得来⾃天上⼈间的愿望与祝福</a:t>
            </a:r>
            <a:r>
              <a:rPr sz="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~</a:t>
            </a:r>
            <a:r>
              <a:rPr sz="300" kern="0" spc="90" dirty="0">
                <a:solidFill>
                  <a:srgbClr val="477DBF">
                    <a:alpha val="100000"/>
                  </a:srgbClr>
                </a:solidFill>
                <a:latin typeface="Arial"/>
                <a:ea typeface="Arial"/>
                <a:cs typeface="Arial"/>
              </a:rPr>
              <a:t>@</a:t>
            </a:r>
            <a:r>
              <a:rPr sz="300" kern="0" spc="90" dirty="0">
                <a:solidFill>
                  <a:srgbClr val="477D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</a:t>
            </a:r>
            <a:r>
              <a:rPr sz="300" kern="0" spc="0" dirty="0">
                <a:solidFill>
                  <a:srgbClr val="477D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</a:t>
            </a:r>
            <a:r>
              <a:rPr sz="300" kern="0" spc="90" dirty="0">
                <a:solidFill>
                  <a:srgbClr val="477D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华仕箱包</a:t>
            </a:r>
            <a:r>
              <a:rPr sz="300" kern="0" spc="90" dirty="0">
                <a:solidFill>
                  <a:srgbClr val="477DBF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300" kern="0" spc="90" dirty="0">
                <a:solidFill>
                  <a:srgbClr val="477D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</a:t>
            </a:r>
            <a:r>
              <a:rPr sz="300" kern="0" spc="90" dirty="0">
                <a:solidFill>
                  <a:srgbClr val="477DBF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300" kern="0" spc="80" dirty="0">
                <a:solidFill>
                  <a:srgbClr val="477D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拉萨飞地</a:t>
            </a:r>
            <a:r>
              <a:rPr sz="300" kern="0" spc="80" dirty="0">
                <a:solidFill>
                  <a:srgbClr val="477DBF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300" kern="0" spc="80" dirty="0">
                <a:solidFill>
                  <a:srgbClr val="477DB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拉萨来信</a:t>
            </a:r>
            <a:endParaRPr sz="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94" name="textbox 594"/>
          <p:cNvSpPr/>
          <p:nvPr/>
        </p:nvSpPr>
        <p:spPr>
          <a:xfrm>
            <a:off x="8535705" y="6450096"/>
            <a:ext cx="1608455" cy="3175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702" rIns="0" bIns="0"/>
          <a:lstStyle/>
          <a:p>
            <a:pPr marL="5714" indent="-2540" algn="l" rtl="0" eaLnBrk="0">
              <a:lnSpc>
                <a:spcPct val="120000"/>
              </a:lnSpc>
              <a:spcBef>
                <a:spcPts val="6"/>
              </a:spcBef>
              <a:tabLst/>
            </a:pPr>
            <a:r>
              <a:rPr sz="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⼀直想去拉萨啊啊啊</a:t>
            </a:r>
            <a:r>
              <a:rPr sz="5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我想看看雪⼭</a:t>
            </a:r>
            <a:r>
              <a:rPr sz="5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寄个</a:t>
            </a:r>
            <a:r>
              <a:rPr sz="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</a:t>
            </a:r>
            <a:r>
              <a:rPr sz="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明信片告诉我雪⼭下的⽣活是什么样</a:t>
            </a:r>
            <a:r>
              <a:rPr sz="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的好</a:t>
            </a:r>
            <a:endParaRPr sz="500" dirty="0">
              <a:latin typeface="Microsoft YaHei"/>
              <a:ea typeface="Microsoft YaHei"/>
              <a:cs typeface="Microsoft YaHei"/>
            </a:endParaRPr>
          </a:p>
          <a:p>
            <a:pPr marL="5080" algn="l" rtl="0" eaLnBrk="0">
              <a:lnSpc>
                <a:spcPts val="663"/>
              </a:lnSpc>
              <a:spcBef>
                <a:spcPts val="140"/>
              </a:spcBef>
              <a:tabLst/>
            </a:pPr>
            <a:r>
              <a:rPr sz="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吗</a:t>
            </a:r>
            <a:r>
              <a:rPr sz="5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500" dirty="0">
              <a:latin typeface="Arial"/>
              <a:ea typeface="Arial"/>
              <a:cs typeface="Arial"/>
            </a:endParaRPr>
          </a:p>
        </p:txBody>
      </p:sp>
      <p:sp>
        <p:nvSpPr>
          <p:cNvPr id="596" name="textbox 596"/>
          <p:cNvSpPr/>
          <p:nvPr/>
        </p:nvSpPr>
        <p:spPr>
          <a:xfrm>
            <a:off x="8535705" y="3660719"/>
            <a:ext cx="1608455" cy="222884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734" rIns="0" bIns="0"/>
          <a:lstStyle/>
          <a:p>
            <a:pPr marL="2540" algn="l" rtl="0" eaLnBrk="0">
              <a:lnSpc>
                <a:spcPct val="120000"/>
              </a:lnSpc>
              <a:spcBef>
                <a:spcPts val="6"/>
              </a:spcBef>
              <a:tabLst/>
            </a:pPr>
            <a:r>
              <a:rPr sz="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在评论区中  </a:t>
            </a:r>
            <a:r>
              <a:rPr sz="5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举⼿</a:t>
            </a:r>
            <a:r>
              <a:rPr sz="500" kern="0" spc="-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5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r>
              <a:rPr sz="5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5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互动并参与打卡随机抽</a:t>
            </a:r>
            <a:r>
              <a:rPr sz="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</a:t>
            </a:r>
            <a:r>
              <a:rPr sz="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;</a:t>
            </a:r>
            <a:r>
              <a:rPr sz="5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5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拉萨来信</a:t>
            </a:r>
            <a:r>
              <a:rPr sz="5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endParaRPr sz="500" dirty="0">
              <a:latin typeface="Arial"/>
              <a:ea typeface="Arial"/>
              <a:cs typeface="Arial"/>
            </a:endParaRPr>
          </a:p>
        </p:txBody>
      </p:sp>
      <p:sp>
        <p:nvSpPr>
          <p:cNvPr id="598" name="textbox 598"/>
          <p:cNvSpPr/>
          <p:nvPr/>
        </p:nvSpPr>
        <p:spPr>
          <a:xfrm>
            <a:off x="8535705" y="4593636"/>
            <a:ext cx="1608455" cy="222884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454" rIns="0" bIns="0"/>
          <a:lstStyle/>
          <a:p>
            <a:pPr marL="2540" algn="l" rtl="0" eaLnBrk="0">
              <a:lnSpc>
                <a:spcPct val="120000"/>
              </a:lnSpc>
              <a:spcBef>
                <a:spcPts val="4"/>
              </a:spcBef>
              <a:tabLst/>
            </a:pPr>
            <a:r>
              <a:rPr sz="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想看布达拉宫</a:t>
            </a:r>
            <a:r>
              <a:rPr sz="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~</a:t>
            </a:r>
            <a:r>
              <a:rPr sz="500" kern="0" spc="-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寄给我</a:t>
            </a:r>
            <a:r>
              <a:rPr sz="5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⼀个明信片祝我比</a:t>
            </a:r>
            <a:r>
              <a:rPr sz="5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</a:t>
            </a:r>
            <a:r>
              <a:rPr sz="5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赛顺利好吗</a:t>
            </a:r>
            <a:r>
              <a:rPr sz="5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!</a:t>
            </a:r>
            <a:endParaRPr sz="500" dirty="0">
              <a:latin typeface="Arial"/>
              <a:ea typeface="Arial"/>
              <a:cs typeface="Arial"/>
            </a:endParaRPr>
          </a:p>
        </p:txBody>
      </p:sp>
      <p:grpSp>
        <p:nvGrpSpPr>
          <p:cNvPr id="22" name="group 22"/>
          <p:cNvGrpSpPr/>
          <p:nvPr/>
        </p:nvGrpSpPr>
        <p:grpSpPr>
          <a:xfrm rot="21600000">
            <a:off x="5736221" y="4564630"/>
            <a:ext cx="1005111" cy="177372"/>
            <a:chOff x="0" y="0"/>
            <a:chExt cx="1005111" cy="177372"/>
          </a:xfrm>
        </p:grpSpPr>
        <p:pic>
          <p:nvPicPr>
            <p:cNvPr id="600" name="picture 6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005111" cy="177372"/>
            </a:xfrm>
            <a:prstGeom prst="rect">
              <a:avLst/>
            </a:prstGeom>
          </p:spPr>
        </p:pic>
        <p:sp>
          <p:nvSpPr>
            <p:cNvPr id="602" name="textbox 602"/>
            <p:cNvSpPr/>
            <p:nvPr/>
          </p:nvSpPr>
          <p:spPr>
            <a:xfrm>
              <a:off x="-12700" y="-12700"/>
              <a:ext cx="1030605" cy="20320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  <a:tabLst/>
              </a:pPr>
              <a:endParaRPr sz="300" dirty="0">
                <a:latin typeface="Arial"/>
                <a:ea typeface="Arial"/>
                <a:cs typeface="Arial"/>
              </a:endParaRPr>
            </a:p>
            <a:p>
              <a:pPr marL="55880" algn="l" rtl="0" eaLnBrk="0">
                <a:lnSpc>
                  <a:spcPts val="411"/>
                </a:lnSpc>
                <a:spcBef>
                  <a:spcPts val="3"/>
                </a:spcBef>
                <a:tabLst/>
              </a:pPr>
              <a:r>
                <a:rPr sz="300" kern="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爱华仕⾏李箱 </a:t>
              </a:r>
              <a:r>
                <a:rPr sz="300" kern="0" spc="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|</a:t>
              </a:r>
              <a:r>
                <a:rPr sz="300" kern="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毕业⽣闲置物品Õ盒开箱</a:t>
              </a:r>
              <a:endParaRPr sz="300" dirty="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99416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55880" algn="l" rtl="0" eaLnBrk="0">
                <a:lnSpc>
                  <a:spcPct val="99000"/>
                </a:lnSpc>
                <a:tabLst/>
              </a:pPr>
              <a:r>
                <a:rPr sz="300" kern="0" spc="50" dirty="0">
                  <a:solidFill>
                    <a:srgbClr val="FFFFFF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让我们看看爱华仕收藏了怎样的⻘春记忆吧</a:t>
              </a:r>
              <a:r>
                <a:rPr sz="300" kern="0" spc="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~</a:t>
              </a:r>
              <a:endParaRPr sz="300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604" name="textbox 604"/>
          <p:cNvSpPr/>
          <p:nvPr/>
        </p:nvSpPr>
        <p:spPr>
          <a:xfrm>
            <a:off x="8697719" y="7218230"/>
            <a:ext cx="1089660" cy="1816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13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小红书互动⽰意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06" name="textbox 606"/>
          <p:cNvSpPr/>
          <p:nvPr/>
        </p:nvSpPr>
        <p:spPr>
          <a:xfrm>
            <a:off x="6378414" y="5051870"/>
            <a:ext cx="1089660" cy="1797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2000"/>
              </a:lnSpc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小红书晒箱⽰意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08" name="textbox 608"/>
          <p:cNvSpPr/>
          <p:nvPr/>
        </p:nvSpPr>
        <p:spPr>
          <a:xfrm>
            <a:off x="6542958" y="7218230"/>
            <a:ext cx="925194" cy="177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旧物换礼⽰意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6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1"/>
          </a:xfrm>
          <a:prstGeom prst="rect">
            <a:avLst/>
          </a:prstGeom>
        </p:spPr>
      </p:pic>
      <p:sp>
        <p:nvSpPr>
          <p:cNvPr id="612" name="rect 612"/>
          <p:cNvSpPr/>
          <p:nvPr/>
        </p:nvSpPr>
        <p:spPr>
          <a:xfrm>
            <a:off x="0" y="896701"/>
            <a:ext cx="10692383" cy="6660272"/>
          </a:xfrm>
          <a:prstGeom prst="rect">
            <a:avLst/>
          </a:prstGeom>
          <a:solidFill>
            <a:srgbClr val="FFFFFF">
              <a:alpha val="7372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14" name="picture 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01241" y="2445599"/>
            <a:ext cx="6694087" cy="4646819"/>
          </a:xfrm>
          <a:prstGeom prst="rect">
            <a:avLst/>
          </a:prstGeom>
        </p:spPr>
      </p:pic>
      <p:pic>
        <p:nvPicPr>
          <p:cNvPr id="616" name="picture 6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719145" y="3363651"/>
            <a:ext cx="2780473" cy="3818390"/>
          </a:xfrm>
          <a:prstGeom prst="rect">
            <a:avLst/>
          </a:prstGeom>
        </p:spPr>
      </p:pic>
      <p:pic>
        <p:nvPicPr>
          <p:cNvPr id="618" name="picture 6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712729" y="948706"/>
            <a:ext cx="2780474" cy="1999656"/>
          </a:xfrm>
          <a:prstGeom prst="rect">
            <a:avLst/>
          </a:prstGeom>
        </p:spPr>
      </p:pic>
      <p:sp>
        <p:nvSpPr>
          <p:cNvPr id="620" name="textbox 620"/>
          <p:cNvSpPr/>
          <p:nvPr/>
        </p:nvSpPr>
        <p:spPr>
          <a:xfrm>
            <a:off x="198526" y="0"/>
            <a:ext cx="5186045" cy="726440"/>
          </a:xfrm>
          <a:prstGeom prst="rect">
            <a:avLst/>
          </a:prstGeom>
          <a:solidFill>
            <a:srgbClr val="396A3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请回答，</a:t>
            </a:r>
            <a:r>
              <a:rPr sz="3300" kern="0" spc="-4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因</a:t>
            </a:r>
            <a:r>
              <a:rPr sz="33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33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10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爱华仕×</a:t>
            </a:r>
            <a:r>
              <a:rPr sz="1900" kern="0" spc="9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拉萨市文旅局</a:t>
            </a:r>
            <a:endParaRPr sz="1900" baseline="-5482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22" name="textbox 622"/>
          <p:cNvSpPr/>
          <p:nvPr/>
        </p:nvSpPr>
        <p:spPr>
          <a:xfrm>
            <a:off x="391397" y="1094092"/>
            <a:ext cx="5019040" cy="7118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49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创意呈现：</a:t>
            </a:r>
            <a:endParaRPr sz="24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31115" algn="l" rtl="0" eaLnBrk="0">
              <a:lnSpc>
                <a:spcPct val="89000"/>
              </a:lnSpc>
              <a:spcBef>
                <a:spcPts val="2"/>
              </a:spcBef>
              <a:tabLst/>
            </a:pP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中国邮政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爱华仕“</a:t>
            </a:r>
            <a:r>
              <a:rPr sz="2000" kern="0" spc="-4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拉萨飞地”</a:t>
            </a:r>
            <a:r>
              <a:rPr sz="2000" kern="0" spc="-4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主题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慢闪店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24" name="textbox 624"/>
          <p:cNvSpPr/>
          <p:nvPr/>
        </p:nvSpPr>
        <p:spPr>
          <a:xfrm>
            <a:off x="3306357" y="7286603"/>
            <a:ext cx="1394460" cy="1797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2000"/>
              </a:lnSpc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主题慢闪店设计⽰意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26" name="textbox 626"/>
          <p:cNvSpPr/>
          <p:nvPr/>
        </p:nvSpPr>
        <p:spPr>
          <a:xfrm>
            <a:off x="8477480" y="7286603"/>
            <a:ext cx="1245235" cy="177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创意邮筒设计⽰意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28" name="textbox 628"/>
          <p:cNvSpPr/>
          <p:nvPr/>
        </p:nvSpPr>
        <p:spPr>
          <a:xfrm>
            <a:off x="8562494" y="3079760"/>
            <a:ext cx="1083944" cy="177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明信⽚设计⽰意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picture 6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"/>
            <a:ext cx="10684366" cy="7557030"/>
          </a:xfrm>
          <a:prstGeom prst="rect">
            <a:avLst/>
          </a:prstGeom>
        </p:spPr>
      </p:pic>
      <p:sp>
        <p:nvSpPr>
          <p:cNvPr id="632" name="rect 632"/>
          <p:cNvSpPr/>
          <p:nvPr/>
        </p:nvSpPr>
        <p:spPr>
          <a:xfrm>
            <a:off x="198526" y="0"/>
            <a:ext cx="5185414" cy="7343680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34" name="rect 634"/>
          <p:cNvSpPr/>
          <p:nvPr/>
        </p:nvSpPr>
        <p:spPr>
          <a:xfrm>
            <a:off x="5577952" y="181218"/>
            <a:ext cx="4915994" cy="7380868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36" name="textbox 636"/>
          <p:cNvSpPr/>
          <p:nvPr/>
        </p:nvSpPr>
        <p:spPr>
          <a:xfrm>
            <a:off x="395474" y="906007"/>
            <a:ext cx="4678679" cy="48602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34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0954" algn="l" rtl="0" eaLnBrk="0">
              <a:lnSpc>
                <a:spcPct val="89000"/>
              </a:lnSpc>
              <a:tabLst/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活动一：</a:t>
            </a:r>
            <a:r>
              <a:rPr sz="2000" kern="0" spc="-3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收藏博物馆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0000"/>
              </a:lnSpc>
              <a:spcBef>
                <a:spcPts val="400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活动⽬的：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30175" algn="l" rtl="0" eaLnBrk="0">
              <a:lnSpc>
                <a:spcPct val="66000"/>
              </a:lnSpc>
              <a:spcBef>
                <a:spcPts val="706"/>
              </a:spcBef>
              <a:tabLst/>
            </a:pP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通过线下快闪形式延续事件热度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9684" indent="110489" algn="l" rtl="0" eaLnBrk="0">
              <a:lnSpc>
                <a:spcPct val="107000"/>
              </a:lnSpc>
              <a:spcBef>
                <a:spcPts val="321"/>
              </a:spcBef>
              <a:tabLst/>
            </a:pP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5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深化爱华仕箱包</a:t>
            </a:r>
            <a:r>
              <a:rPr sz="1300" kern="0" spc="3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⾃由出发， ⾃在收藏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的理念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活动时间：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7.10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-7.12</a:t>
            </a:r>
            <a:endParaRPr sz="1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8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6000"/>
              </a:lnSpc>
              <a:spcBef>
                <a:spcPts val="402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活动内容：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36525" algn="l" rtl="0" eaLnBrk="0">
              <a:lnSpc>
                <a:spcPct val="88000"/>
              </a:lnSpc>
              <a:spcBef>
                <a:spcPts val="810"/>
              </a:spcBef>
              <a:tabLst/>
            </a:pPr>
            <a:r>
              <a:rPr sz="19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“</a:t>
            </a:r>
            <a:r>
              <a:rPr sz="1900" kern="0" spc="-2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收藏家</a:t>
            </a:r>
            <a:r>
              <a:rPr sz="1900" kern="0" spc="-34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”爱华仕行李箱</a:t>
            </a:r>
            <a:r>
              <a:rPr sz="1900" kern="0" spc="-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小型展台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5875" indent="5080" algn="l" rtl="0" eaLnBrk="0">
              <a:lnSpc>
                <a:spcPct val="132000"/>
              </a:lnSpc>
              <a:spcBef>
                <a:spcPts val="468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在部分爱华仕⻔店覆盖城市设置爱华仕收藏博物馆，</a:t>
            </a:r>
            <a:r>
              <a:rPr sz="13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打开</a:t>
            </a:r>
            <a:r>
              <a:rPr sz="1300" kern="0" spc="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的爱华仕⾏李箱作为展台，</a:t>
            </a:r>
            <a:r>
              <a:rPr sz="1300" kern="0" spc="-1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⽤来摆放展⽰收藏品。</a:t>
            </a:r>
            <a:r>
              <a:rPr sz="1300" kern="0" spc="-2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其中包括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爱团从拉萨毕业后带回的毕业纪念物、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1300" kern="0" spc="3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拉萨飞地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爱华仕邮箱收集到的明信⽚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书信等、</a:t>
            </a:r>
            <a:r>
              <a:rPr sz="13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之前的⼤学旧物等。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8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6509" algn="l" rtl="0" eaLnBrk="0">
              <a:lnSpc>
                <a:spcPct val="90000"/>
              </a:lnSpc>
              <a:spcBef>
                <a:spcPts val="396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推⼴⽅案：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9844" algn="l" rtl="0" eaLnBrk="0">
              <a:lnSpc>
                <a:spcPct val="88000"/>
              </a:lnSpc>
              <a:spcBef>
                <a:spcPts val="718"/>
              </a:spcBef>
              <a:tabLst/>
            </a:pPr>
            <a:r>
              <a:rPr sz="13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KOL</a:t>
            </a:r>
            <a:r>
              <a:rPr sz="1300" kern="0" spc="2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推广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0954" algn="l" rtl="0" eaLnBrk="0">
              <a:lnSpc>
                <a:spcPct val="131000"/>
              </a:lnSpc>
              <a:spcBef>
                <a:spcPts val="378"/>
              </a:spcBef>
              <a:tabLst/>
            </a:pPr>
            <a:r>
              <a:rPr sz="1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邀请小红书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</a:t>
            </a:r>
            <a:r>
              <a:rPr sz="1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来到博物馆打卡拍照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并发布打卡笔记，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将博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物馆打造为⽹红打卡点，</a:t>
            </a:r>
            <a:r>
              <a:rPr sz="1300" kern="0" spc="-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吸引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更多⼈来到博物馆观赏。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38" name="picture 6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348257" y="4173617"/>
            <a:ext cx="3189927" cy="3024795"/>
          </a:xfrm>
          <a:prstGeom prst="rect">
            <a:avLst/>
          </a:prstGeom>
        </p:spPr>
      </p:pic>
      <p:pic>
        <p:nvPicPr>
          <p:cNvPr id="640" name="picture 6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126048" y="1285829"/>
            <a:ext cx="3460704" cy="2525796"/>
          </a:xfrm>
          <a:prstGeom prst="rect">
            <a:avLst/>
          </a:prstGeom>
        </p:spPr>
      </p:pic>
      <p:sp>
        <p:nvSpPr>
          <p:cNvPr id="642" name="textbox 642"/>
          <p:cNvSpPr/>
          <p:nvPr/>
        </p:nvSpPr>
        <p:spPr>
          <a:xfrm>
            <a:off x="198526" y="1"/>
            <a:ext cx="5186045" cy="726440"/>
          </a:xfrm>
          <a:prstGeom prst="rect">
            <a:avLst/>
          </a:prstGeom>
          <a:solidFill>
            <a:srgbClr val="396A3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3300" kern="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请收藏，</a:t>
            </a:r>
            <a:r>
              <a:rPr sz="3300" kern="0" spc="-6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kern="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这</a:t>
            </a:r>
            <a:r>
              <a:rPr sz="3300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33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11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爱华仕×拉萨市文旅</a:t>
            </a:r>
            <a:r>
              <a:rPr sz="1900" kern="0" spc="10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局</a:t>
            </a:r>
            <a:endParaRPr sz="1900" baseline="-5482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4" name="group 24"/>
          <p:cNvGrpSpPr/>
          <p:nvPr/>
        </p:nvGrpSpPr>
        <p:grpSpPr>
          <a:xfrm rot="21600000">
            <a:off x="997239" y="5959102"/>
            <a:ext cx="1937421" cy="1381342"/>
            <a:chOff x="0" y="0"/>
            <a:chExt cx="1937421" cy="1381342"/>
          </a:xfrm>
        </p:grpSpPr>
        <p:sp>
          <p:nvSpPr>
            <p:cNvPr id="644" name="rect 644"/>
            <p:cNvSpPr/>
            <p:nvPr/>
          </p:nvSpPr>
          <p:spPr>
            <a:xfrm>
              <a:off x="0" y="0"/>
              <a:ext cx="1933879" cy="13813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6" name="textbox 646"/>
            <p:cNvSpPr/>
            <p:nvPr/>
          </p:nvSpPr>
          <p:spPr>
            <a:xfrm>
              <a:off x="128330" y="81053"/>
              <a:ext cx="1633220" cy="82486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60325" algn="l" rtl="0" eaLnBrk="0">
                <a:lnSpc>
                  <a:spcPts val="693"/>
                </a:lnSpc>
                <a:tabLst/>
              </a:pPr>
              <a:r>
                <a:rPr sz="500" kern="0" spc="1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博物馆打卡</a:t>
              </a:r>
              <a:r>
                <a:rPr sz="5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sz="500" kern="0" spc="1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|</a:t>
              </a:r>
              <a:r>
                <a:rPr sz="500" kern="0" spc="1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500" kern="0" spc="13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⽤⾏李箱展示收藏品泰裤辣</a:t>
              </a:r>
              <a:r>
                <a:rPr sz="500" kern="0" spc="5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!</a:t>
              </a:r>
              <a:endParaRPr sz="500" dirty="0">
                <a:latin typeface="Arial"/>
                <a:ea typeface="Arial"/>
                <a:cs typeface="Arial"/>
              </a:endParaRPr>
            </a:p>
            <a:p>
              <a:pPr marL="13334" algn="l" rtl="0" eaLnBrk="0">
                <a:lnSpc>
                  <a:spcPct val="140000"/>
                </a:lnSpc>
                <a:spcBef>
                  <a:spcPts val="546"/>
                </a:spcBef>
                <a:tabLst/>
              </a:pPr>
              <a:r>
                <a:rPr sz="5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新晋⽹红打卡点</a:t>
              </a:r>
              <a:r>
                <a:rPr sz="500" kern="0" spc="8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+</a:t>
              </a:r>
              <a:r>
                <a:rPr sz="5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爱华仕收藏博物馆</a:t>
              </a:r>
              <a:r>
                <a:rPr sz="500" kern="0" spc="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500" kern="0" spc="9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500" kern="0" spc="-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5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好玩</a:t>
              </a:r>
              <a:r>
                <a:rPr sz="5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  </a:t>
              </a:r>
              <a:r>
                <a:rPr sz="5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有趣</a:t>
              </a:r>
              <a:r>
                <a:rPr sz="500" kern="0" spc="-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5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500" kern="0" spc="-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5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怎么拍都出片</a:t>
              </a:r>
              <a:r>
                <a:rPr sz="500" kern="0" spc="4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!!</a:t>
              </a:r>
              <a:endParaRPr sz="5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91000"/>
                </a:lnSpc>
                <a:spcBef>
                  <a:spcPts val="257"/>
                </a:spcBef>
                <a:tabLst/>
              </a:pPr>
              <a:r>
                <a:rPr sz="5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好奇我们爱团—路上都收藏了什么</a:t>
              </a:r>
              <a:r>
                <a:rPr sz="5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?</a:t>
              </a:r>
              <a:endParaRPr sz="5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91000"/>
                </a:lnSpc>
                <a:spcBef>
                  <a:spcPts val="311"/>
                </a:spcBef>
                <a:tabLst/>
              </a:pPr>
              <a:r>
                <a:rPr sz="5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好奇⼤家出发的理由都是什么</a:t>
              </a:r>
              <a:r>
                <a:rPr sz="5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?</a:t>
              </a:r>
              <a:endParaRPr sz="5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91000"/>
                </a:lnSpc>
                <a:spcBef>
                  <a:spcPts val="311"/>
                </a:spcBef>
                <a:tabLst/>
              </a:pPr>
              <a:r>
                <a:rPr sz="5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好奇别⼈的⼤学旧物都有哪o</a:t>
              </a:r>
              <a:r>
                <a:rPr sz="500" kern="0" spc="9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?</a:t>
              </a:r>
              <a:endParaRPr sz="5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29000"/>
                </a:lnSpc>
                <a:tabLst/>
              </a:pPr>
              <a:endParaRPr sz="2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91000"/>
                </a:lnSpc>
                <a:spcBef>
                  <a:spcPts val="1"/>
                </a:spcBef>
                <a:tabLst/>
              </a:pPr>
              <a:r>
                <a:rPr sz="500" kern="0" spc="1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别犹豫了</a:t>
              </a:r>
              <a:r>
                <a:rPr sz="5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500" kern="0" spc="1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500" kern="0" spc="-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500" kern="0" spc="1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快来爱华仕慢闪店打卡吧</a:t>
              </a:r>
              <a:r>
                <a:rPr sz="500" kern="0" spc="1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!</a:t>
              </a:r>
              <a:endParaRPr sz="500" dirty="0">
                <a:latin typeface="Arial"/>
                <a:ea typeface="Arial"/>
                <a:cs typeface="Arial"/>
              </a:endParaRPr>
            </a:p>
          </p:txBody>
        </p:sp>
        <p:pic>
          <p:nvPicPr>
            <p:cNvPr id="648" name="picture 6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1046416"/>
              <a:ext cx="1937421" cy="308406"/>
            </a:xfrm>
            <a:prstGeom prst="rect">
              <a:avLst/>
            </a:prstGeom>
          </p:spPr>
        </p:pic>
      </p:grpSp>
      <p:pic>
        <p:nvPicPr>
          <p:cNvPr id="650" name="picture 6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248249" y="5959103"/>
            <a:ext cx="1226950" cy="546190"/>
          </a:xfrm>
          <a:prstGeom prst="rect">
            <a:avLst/>
          </a:prstGeom>
        </p:spPr>
      </p:pic>
      <p:pic>
        <p:nvPicPr>
          <p:cNvPr id="652" name="picture 6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248249" y="6817370"/>
            <a:ext cx="1226950" cy="506610"/>
          </a:xfrm>
          <a:prstGeom prst="rect">
            <a:avLst/>
          </a:prstGeom>
        </p:spPr>
      </p:pic>
      <p:sp>
        <p:nvSpPr>
          <p:cNvPr id="654" name="textbox 654"/>
          <p:cNvSpPr/>
          <p:nvPr/>
        </p:nvSpPr>
        <p:spPr>
          <a:xfrm>
            <a:off x="7267779" y="512358"/>
            <a:ext cx="1321435" cy="295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36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9000"/>
              </a:lnSpc>
              <a:tabLst/>
            </a:pP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创意呈现：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56" name="textbox 656"/>
          <p:cNvSpPr/>
          <p:nvPr/>
        </p:nvSpPr>
        <p:spPr>
          <a:xfrm>
            <a:off x="7505335" y="7276745"/>
            <a:ext cx="1090930" cy="177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博物馆装饰⽰意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58" name="textbox 658"/>
          <p:cNvSpPr/>
          <p:nvPr/>
        </p:nvSpPr>
        <p:spPr>
          <a:xfrm>
            <a:off x="7402688" y="3876108"/>
            <a:ext cx="938530" cy="1822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13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展台设计⽰意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icture 6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1"/>
          </a:xfrm>
          <a:prstGeom prst="rect">
            <a:avLst/>
          </a:prstGeom>
        </p:spPr>
      </p:pic>
      <p:sp>
        <p:nvSpPr>
          <p:cNvPr id="662" name="rect 662"/>
          <p:cNvSpPr/>
          <p:nvPr/>
        </p:nvSpPr>
        <p:spPr>
          <a:xfrm>
            <a:off x="198526" y="0"/>
            <a:ext cx="5185414" cy="7343677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4" name="rect 664"/>
          <p:cNvSpPr/>
          <p:nvPr/>
        </p:nvSpPr>
        <p:spPr>
          <a:xfrm>
            <a:off x="5577952" y="181218"/>
            <a:ext cx="4915994" cy="7380868"/>
          </a:xfrm>
          <a:prstGeom prst="rect">
            <a:avLst/>
          </a:prstGeom>
          <a:solidFill>
            <a:srgbClr val="FFFFFF">
              <a:alpha val="81568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6" name="textbox 666"/>
          <p:cNvSpPr/>
          <p:nvPr/>
        </p:nvSpPr>
        <p:spPr>
          <a:xfrm>
            <a:off x="387801" y="909604"/>
            <a:ext cx="4852670" cy="55156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46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6194" algn="l" rtl="0" eaLnBrk="0">
              <a:lnSpc>
                <a:spcPct val="93000"/>
              </a:lnSpc>
              <a:tabLst/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活动⼆：</a:t>
            </a:r>
            <a:r>
              <a:rPr sz="2000" kern="0" spc="-3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来去一兜 纪录⽚系列发布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15875" algn="l" rtl="0" eaLnBrk="0">
              <a:lnSpc>
                <a:spcPts val="2951"/>
              </a:lnSpc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活动⽬的：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18770" indent="-192404" algn="l" rtl="0" eaLnBrk="0">
              <a:lnSpc>
                <a:spcPct val="96000"/>
              </a:lnSpc>
              <a:spcBef>
                <a:spcPts val="366"/>
              </a:spcBef>
              <a:tabLst/>
            </a:pP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强化品牌理念“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装得下，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世界就是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你的”</a:t>
            </a:r>
            <a:r>
              <a:rPr sz="13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将“ ⾃在收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藏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r>
              <a:rPr sz="13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的产品理念通过具体形式传递给⼤众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20675" indent="-194310" algn="l" rtl="0" eaLnBrk="0">
              <a:lnSpc>
                <a:spcPct val="98000"/>
              </a:lnSpc>
              <a:spcBef>
                <a:spcPts val="345"/>
              </a:spcBef>
              <a:tabLst/>
            </a:pP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为整个活动收尾，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通过纪录⽚深⼊拉萨⽂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化，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讲述品牌故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事，</a:t>
            </a:r>
            <a:r>
              <a:rPr sz="13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延续活动热度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ct val="90000"/>
              </a:lnSpc>
              <a:spcBef>
                <a:spcPts val="398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活动时间：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7.12-9.1</a:t>
            </a:r>
            <a:endParaRPr sz="1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7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ct val="96000"/>
              </a:lnSpc>
              <a:spcBef>
                <a:spcPts val="393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活动内容：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4925" algn="l" rtl="0" eaLnBrk="0">
              <a:lnSpc>
                <a:spcPct val="89000"/>
              </a:lnSpc>
              <a:spcBef>
                <a:spcPts val="643"/>
              </a:spcBef>
              <a:tabLst/>
            </a:pPr>
            <a:r>
              <a:rPr sz="1900" kern="0" spc="6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爱华仕X携程“</a:t>
            </a:r>
            <a:r>
              <a:rPr sz="1900" kern="0" spc="-2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6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来去只有一个兜</a:t>
            </a:r>
            <a:r>
              <a:rPr sz="1900" kern="0" spc="-34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6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</a:t>
            </a:r>
            <a:r>
              <a:rPr sz="1900" kern="0" spc="5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免费托运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7145" indent="1270" algn="l" rtl="0" eaLnBrk="0">
              <a:lnSpc>
                <a:spcPct val="121000"/>
              </a:lnSpc>
              <a:spcBef>
                <a:spcPts val="366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与携程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达成合作，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在购买机票时享受更多托运额度，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也可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选择邮寄多余包裹，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超出额度可后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续在平台返现，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爱华仕助你</a:t>
            </a:r>
            <a:r>
              <a:rPr sz="1300" kern="0" spc="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实现“</a:t>
            </a:r>
            <a:r>
              <a:rPr sz="1300" kern="0" spc="-1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来去只有⼀个兜”。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0000"/>
              </a:lnSpc>
              <a:spcBef>
                <a:spcPts val="394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推⼴⽅案：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24765" algn="l" rtl="0" eaLnBrk="0">
              <a:lnSpc>
                <a:spcPct val="87000"/>
              </a:lnSpc>
              <a:spcBef>
                <a:spcPts val="550"/>
              </a:spcBef>
              <a:tabLst/>
            </a:pPr>
            <a:r>
              <a:rPr sz="1300" kern="0" spc="8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微博话题互动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7145" algn="l" rtl="0" eaLnBrk="0">
              <a:lnSpc>
                <a:spcPct val="98000"/>
              </a:lnSpc>
              <a:spcBef>
                <a:spcPts val="591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在微博发布互动话题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旅⾏结束后东西装不下怎么办</a:t>
            </a:r>
            <a:r>
              <a:rPr sz="1300" kern="0" spc="-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旅⾏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9050" indent="1270" algn="l" rtl="0" eaLnBrk="0">
              <a:lnSpc>
                <a:spcPct val="121000"/>
              </a:lnSpc>
              <a:spcBef>
                <a:spcPts val="230"/>
              </a:spcBef>
              <a:tabLst/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</a:t>
            </a:r>
            <a:r>
              <a:rPr sz="1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参与互动并留下解决⽅案的悬念。爱华仕与合作的航空公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司在各⾃官⽅微博公布活动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带微博话题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这次旅⾏来去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⼀兜 转发微博公布答案。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6" name="group 26"/>
          <p:cNvGrpSpPr/>
          <p:nvPr/>
        </p:nvGrpSpPr>
        <p:grpSpPr>
          <a:xfrm rot="21600000">
            <a:off x="8035949" y="609010"/>
            <a:ext cx="2314681" cy="2113919"/>
            <a:chOff x="0" y="0"/>
            <a:chExt cx="2314681" cy="2113919"/>
          </a:xfrm>
        </p:grpSpPr>
        <p:pic>
          <p:nvPicPr>
            <p:cNvPr id="668" name="picture 6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314681" cy="2113919"/>
            </a:xfrm>
            <a:prstGeom prst="rect">
              <a:avLst/>
            </a:prstGeom>
          </p:spPr>
        </p:pic>
        <p:pic>
          <p:nvPicPr>
            <p:cNvPr id="670" name="picture 6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55179" y="237432"/>
              <a:ext cx="2250847" cy="1662145"/>
            </a:xfrm>
            <a:prstGeom prst="rect">
              <a:avLst/>
            </a:prstGeom>
          </p:spPr>
        </p:pic>
        <p:sp>
          <p:nvSpPr>
            <p:cNvPr id="672" name="textbox 672"/>
            <p:cNvSpPr/>
            <p:nvPr/>
          </p:nvSpPr>
          <p:spPr>
            <a:xfrm>
              <a:off x="46672" y="246474"/>
              <a:ext cx="1885314" cy="99313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445769" algn="l" rtl="0" eaLnBrk="0">
                <a:lnSpc>
                  <a:spcPts val="754"/>
                </a:lnSpc>
                <a:tabLst/>
              </a:pPr>
              <a:r>
                <a:rPr sz="600" kern="0" spc="10" dirty="0">
                  <a:solidFill>
                    <a:srgbClr val="91969C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7-12</a:t>
              </a:r>
              <a:endParaRPr sz="6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6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88000"/>
                </a:lnSpc>
                <a:spcBef>
                  <a:spcPts val="277"/>
                </a:spcBef>
                <a:tabLst/>
              </a:pPr>
              <a:r>
                <a:rPr sz="900" kern="0" spc="10" dirty="0">
                  <a:solidFill>
                    <a:srgbClr val="08080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⽤爱华仕箱包的朋友有福了</a:t>
              </a:r>
              <a:r>
                <a:rPr sz="900" kern="0" spc="700" dirty="0">
                  <a:solidFill>
                    <a:srgbClr val="0808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!</a:t>
              </a:r>
              <a:endParaRPr sz="900" dirty="0">
                <a:latin typeface="Arial"/>
                <a:ea typeface="Arial"/>
                <a:cs typeface="Arial"/>
              </a:endParaRPr>
            </a:p>
            <a:p>
              <a:pPr marL="13970" algn="l" rtl="0" eaLnBrk="0">
                <a:lnSpc>
                  <a:spcPct val="124000"/>
                </a:lnSpc>
                <a:spcBef>
                  <a:spcPts val="132"/>
                </a:spcBef>
                <a:tabLst/>
              </a:pPr>
              <a:r>
                <a:rPr sz="900" kern="0" spc="10" dirty="0">
                  <a:solidFill>
                    <a:srgbClr val="08080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只要在前台和⼯作⼈员说明⾃⼰的爱</a:t>
              </a:r>
              <a:r>
                <a:rPr sz="900" kern="0" spc="50" dirty="0">
                  <a:solidFill>
                    <a:srgbClr val="08080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900" kern="0" spc="10" dirty="0">
                  <a:solidFill>
                    <a:srgbClr val="08080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华仕箱包型号就可以免费托运</a:t>
              </a:r>
              <a:r>
                <a:rPr sz="900" kern="0" spc="700" dirty="0">
                  <a:solidFill>
                    <a:srgbClr val="0808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!</a:t>
              </a:r>
              <a:endParaRPr sz="9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300" dirty="0">
                <a:latin typeface="Arial"/>
                <a:ea typeface="Arial"/>
                <a:cs typeface="Arial"/>
              </a:endParaRPr>
            </a:p>
            <a:p>
              <a:pPr marL="13334" algn="l" rtl="0" eaLnBrk="0">
                <a:lnSpc>
                  <a:spcPct val="98000"/>
                </a:lnSpc>
                <a:spcBef>
                  <a:spcPts val="1"/>
                </a:spcBef>
                <a:tabLst/>
              </a:pPr>
              <a:r>
                <a:rPr sz="900" kern="0" spc="10" dirty="0">
                  <a:solidFill>
                    <a:srgbClr val="08080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爱华仕让你实现</a:t>
              </a:r>
              <a:r>
                <a:rPr sz="900" kern="0" spc="10" dirty="0">
                  <a:solidFill>
                    <a:srgbClr val="748BA7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#</a:t>
              </a:r>
              <a:r>
                <a:rPr sz="900" kern="0" spc="10" dirty="0">
                  <a:solidFill>
                    <a:srgbClr val="748BA7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这次旅⾏来去⼀兜</a:t>
              </a:r>
              <a:endParaRPr sz="900" dirty="0">
                <a:latin typeface="Microsoft YaHei"/>
                <a:ea typeface="Microsoft YaHei"/>
                <a:cs typeface="Microsoft YaHei"/>
              </a:endParaRPr>
            </a:p>
          </p:txBody>
        </p:sp>
      </p:grpSp>
      <p:pic>
        <p:nvPicPr>
          <p:cNvPr id="674" name="picture 6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593332" y="3994685"/>
            <a:ext cx="1782583" cy="2242347"/>
          </a:xfrm>
          <a:prstGeom prst="rect">
            <a:avLst/>
          </a:prstGeom>
        </p:spPr>
      </p:pic>
      <p:sp>
        <p:nvSpPr>
          <p:cNvPr id="676" name="textbox 676"/>
          <p:cNvSpPr/>
          <p:nvPr/>
        </p:nvSpPr>
        <p:spPr>
          <a:xfrm>
            <a:off x="198526" y="0"/>
            <a:ext cx="5186045" cy="726440"/>
          </a:xfrm>
          <a:prstGeom prst="rect">
            <a:avLst/>
          </a:prstGeom>
          <a:solidFill>
            <a:srgbClr val="396A3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3300" kern="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请收藏，</a:t>
            </a:r>
            <a:r>
              <a:rPr sz="3300" kern="0" spc="-6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300" kern="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这</a:t>
            </a:r>
            <a:r>
              <a:rPr sz="3300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1956</a:t>
            </a:r>
            <a:r>
              <a:rPr sz="33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11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爱华仕×拉萨市文旅</a:t>
            </a:r>
            <a:r>
              <a:rPr sz="1900" kern="0" spc="100" baseline="-5482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局</a:t>
            </a:r>
            <a:endParaRPr sz="1900" baseline="-5482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78" name="textbox 678"/>
          <p:cNvSpPr/>
          <p:nvPr/>
        </p:nvSpPr>
        <p:spPr>
          <a:xfrm>
            <a:off x="5777735" y="4984920"/>
            <a:ext cx="1945639" cy="1445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35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90000"/>
              </a:lnSpc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在纪录⽚结尾表明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9050" indent="-6350" algn="l" rtl="0" eaLnBrk="0">
              <a:lnSpc>
                <a:spcPct val="121000"/>
              </a:lnSpc>
              <a:spcBef>
                <a:spcPts val="384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爱华仕将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继续出发，</a:t>
            </a:r>
            <a:r>
              <a:rPr sz="1300" kern="0" spc="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</a:t>
            </a:r>
            <a:r>
              <a:rPr sz="13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开展系列活动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7145" algn="l" rtl="0" eaLnBrk="0">
              <a:lnSpc>
                <a:spcPct val="118000"/>
              </a:lnSpc>
              <a:spcBef>
                <a:spcPts val="107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通过建⽴与城市的联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系，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不断将匠⼼⽓质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2000"/>
              </a:lnSpc>
              <a:spcBef>
                <a:spcPts val="1"/>
              </a:spcBef>
              <a:tabLst/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与品牌美学传递给⼤众。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5839306" y="1595774"/>
            <a:ext cx="2106647" cy="1127078"/>
            <a:chOff x="0" y="0"/>
            <a:chExt cx="2106647" cy="1127078"/>
          </a:xfrm>
        </p:grpSpPr>
        <p:pic>
          <p:nvPicPr>
            <p:cNvPr id="680" name="picture 68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2106647" cy="1049627"/>
            </a:xfrm>
            <a:prstGeom prst="rect">
              <a:avLst/>
            </a:prstGeom>
          </p:spPr>
        </p:pic>
        <p:sp>
          <p:nvSpPr>
            <p:cNvPr id="682" name="rect 682"/>
            <p:cNvSpPr/>
            <p:nvPr/>
          </p:nvSpPr>
          <p:spPr>
            <a:xfrm>
              <a:off x="297280" y="193873"/>
              <a:ext cx="384370" cy="38437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684" name="picture 68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384659"/>
              <a:ext cx="2106647" cy="742418"/>
            </a:xfrm>
            <a:prstGeom prst="rect">
              <a:avLst/>
            </a:prstGeom>
          </p:spPr>
        </p:pic>
        <p:sp>
          <p:nvSpPr>
            <p:cNvPr id="686" name="textbox 686"/>
            <p:cNvSpPr/>
            <p:nvPr/>
          </p:nvSpPr>
          <p:spPr>
            <a:xfrm>
              <a:off x="87787" y="232712"/>
              <a:ext cx="1803400" cy="52387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354329" algn="l" rtl="0" eaLnBrk="0">
                <a:lnSpc>
                  <a:spcPts val="653"/>
                </a:lnSpc>
                <a:tabLst/>
              </a:pPr>
              <a:r>
                <a:rPr sz="500" kern="0" spc="20" dirty="0">
                  <a:solidFill>
                    <a:srgbClr val="91969C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7-12</a:t>
              </a:r>
              <a:endParaRPr sz="5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3000"/>
                </a:lnSpc>
                <a:tabLst/>
              </a:pPr>
              <a:endParaRPr sz="900" dirty="0">
                <a:latin typeface="Arial"/>
                <a:ea typeface="Arial"/>
                <a:cs typeface="Arial"/>
              </a:endParaRPr>
            </a:p>
            <a:p>
              <a:pPr marL="12700" indent="-635" algn="l" rtl="0" eaLnBrk="0">
                <a:lnSpc>
                  <a:spcPct val="112000"/>
                </a:lnSpc>
                <a:spcBef>
                  <a:spcPts val="5"/>
                </a:spcBef>
                <a:tabLst/>
              </a:pPr>
              <a:r>
                <a:rPr sz="800" kern="0" spc="40" dirty="0">
                  <a:solidFill>
                    <a:srgbClr val="08080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答案揭晓</a:t>
              </a:r>
              <a:r>
                <a:rPr sz="800" kern="0" spc="40" dirty="0">
                  <a:solidFill>
                    <a:srgbClr val="0808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:</a:t>
              </a:r>
              <a:r>
                <a:rPr sz="800" kern="0" spc="80" dirty="0">
                  <a:solidFill>
                    <a:srgbClr val="0808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</a:t>
              </a:r>
              <a:r>
                <a:rPr sz="800" kern="0" spc="40" dirty="0">
                  <a:solidFill>
                    <a:srgbClr val="080805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爱华仕让我</a:t>
              </a:r>
              <a:r>
                <a:rPr sz="800" kern="0" spc="40" dirty="0">
                  <a:solidFill>
                    <a:srgbClr val="748BA7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#</a:t>
              </a:r>
              <a:r>
                <a:rPr sz="800" kern="0" spc="40" dirty="0">
                  <a:solidFill>
                    <a:srgbClr val="748BA7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这次旅⾏来去</a:t>
              </a:r>
              <a:r>
                <a:rPr sz="800" kern="0" spc="10" dirty="0">
                  <a:solidFill>
                    <a:srgbClr val="748BA7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800" kern="0" spc="20" dirty="0">
                  <a:solidFill>
                    <a:srgbClr val="748BA7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⼀兜</a:t>
              </a:r>
              <a:endParaRPr sz="800" dirty="0"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688" name="textbox 688"/>
          <p:cNvSpPr/>
          <p:nvPr/>
        </p:nvSpPr>
        <p:spPr>
          <a:xfrm>
            <a:off x="5740387" y="3915735"/>
            <a:ext cx="3440429" cy="7200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63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4765" algn="l" rtl="0" eaLnBrk="0">
              <a:lnSpc>
                <a:spcPct val="98000"/>
              </a:lnSpc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同步推出纪录⽚吉祥物，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⽤纪录⽚展现爱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团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2700" indent="-635" algn="l" rtl="0" eaLnBrk="0">
              <a:lnSpc>
                <a:spcPct val="119000"/>
              </a:lnSpc>
              <a:spcBef>
                <a:spcPts val="227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旅⾏与活动全程，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让⼤众共同感受这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19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56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⾥的陪伴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90" name="textbox 690"/>
          <p:cNvSpPr/>
          <p:nvPr/>
        </p:nvSpPr>
        <p:spPr>
          <a:xfrm>
            <a:off x="5757624" y="3115916"/>
            <a:ext cx="3048635" cy="7499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35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614169" algn="l" rtl="0" eaLnBrk="0">
              <a:lnSpc>
                <a:spcPct val="89000"/>
              </a:lnSpc>
              <a:tabLst/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创意呈现：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3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spcBef>
                <a:spcPts val="4"/>
              </a:spcBef>
              <a:tabLst/>
            </a:pPr>
            <a:r>
              <a:rPr sz="19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发布“</a:t>
            </a:r>
            <a:r>
              <a:rPr sz="1900" kern="0" spc="-16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拉萨行</a:t>
            </a:r>
            <a:r>
              <a:rPr sz="1900" kern="0" spc="-34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900" kern="0" spc="3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”活动纪录片</a:t>
            </a:r>
            <a:endParaRPr sz="19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92" name="picture 6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747223" y="624186"/>
            <a:ext cx="2199621" cy="829312"/>
          </a:xfrm>
          <a:prstGeom prst="rect">
            <a:avLst/>
          </a:prstGeom>
        </p:spPr>
      </p:pic>
      <p:sp>
        <p:nvSpPr>
          <p:cNvPr id="694" name="textbox 694"/>
          <p:cNvSpPr/>
          <p:nvPr/>
        </p:nvSpPr>
        <p:spPr>
          <a:xfrm>
            <a:off x="392231" y="6705968"/>
            <a:ext cx="2993389" cy="4540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86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851535" indent="-838835" algn="l" rtl="0" eaLnBrk="0">
              <a:lnSpc>
                <a:spcPct val="120000"/>
              </a:lnSpc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参考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1200" kern="0" spc="-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咱们⼀起去旅⾏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542.4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万粉丝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我的旅⾏小⻢甲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576.9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万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粉丝</a:t>
            </a:r>
            <a:endParaRPr sz="1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96" name="textbox 696"/>
          <p:cNvSpPr/>
          <p:nvPr/>
        </p:nvSpPr>
        <p:spPr>
          <a:xfrm>
            <a:off x="6377381" y="6892267"/>
            <a:ext cx="3422650" cy="3213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18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爱华仕陪你出发，</a:t>
            </a:r>
            <a:r>
              <a:rPr sz="2200" kern="0" spc="-4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完待续</a:t>
            </a:r>
            <a:endParaRPr sz="2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98" name="textbox 698"/>
          <p:cNvSpPr/>
          <p:nvPr/>
        </p:nvSpPr>
        <p:spPr>
          <a:xfrm>
            <a:off x="8136115" y="6259315"/>
            <a:ext cx="1979295" cy="1879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2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</a:t>
            </a:r>
            <a:r>
              <a:rPr sz="1100" kern="0" spc="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华</a:t>
            </a:r>
            <a:r>
              <a:rPr sz="1100" kern="0" spc="-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仕 </a:t>
            </a: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Lucida Sans Unicode"/>
                <a:ea typeface="Lucida Sans Unicode"/>
                <a:cs typeface="Lucida Sans Unicode"/>
              </a:rPr>
              <a:t>×</a:t>
            </a:r>
            <a:r>
              <a:rPr sz="1100" kern="0" spc="-100" dirty="0">
                <a:solidFill>
                  <a:srgbClr val="396A30">
                    <a:alpha val="100000"/>
                  </a:srgbClr>
                </a:solidFill>
                <a:latin typeface="Lucida Sans Unicode"/>
                <a:ea typeface="Lucida Sans Unicode"/>
                <a:cs typeface="Lucida Sans Unicode"/>
              </a:rPr>
              <a:t> </a:t>
            </a: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</a:t>
            </a:r>
            <a:r>
              <a:rPr sz="1100" kern="0" spc="-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萨</a:t>
            </a:r>
            <a:r>
              <a:rPr sz="1100" kern="0" spc="-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吉</a:t>
            </a:r>
            <a:r>
              <a:rPr sz="1100" kern="0" spc="-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祥</a:t>
            </a:r>
            <a:r>
              <a:rPr sz="1100" kern="0" spc="-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物</a:t>
            </a:r>
            <a:r>
              <a:rPr sz="1100" kern="0" spc="-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</a:t>
            </a:r>
            <a:r>
              <a:rPr sz="1100" kern="0" spc="-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计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00" name="picture 7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410523" y="6694814"/>
            <a:ext cx="476108" cy="476108"/>
          </a:xfrm>
          <a:prstGeom prst="rect">
            <a:avLst/>
          </a:prstGeom>
        </p:spPr>
      </p:pic>
      <p:pic>
        <p:nvPicPr>
          <p:cNvPr id="702" name="picture 7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782495" y="6694814"/>
            <a:ext cx="495153" cy="457064"/>
          </a:xfrm>
          <a:prstGeom prst="rect">
            <a:avLst/>
          </a:prstGeom>
        </p:spPr>
      </p:pic>
      <p:sp>
        <p:nvSpPr>
          <p:cNvPr id="704" name="textbox 704"/>
          <p:cNvSpPr/>
          <p:nvPr/>
        </p:nvSpPr>
        <p:spPr>
          <a:xfrm>
            <a:off x="6211529" y="1066644"/>
            <a:ext cx="1657350" cy="1403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901"/>
              </a:lnSpc>
              <a:tabLst/>
            </a:pPr>
            <a:r>
              <a:rPr sz="700" kern="0" spc="70" dirty="0">
                <a:solidFill>
                  <a:srgbClr val="748BA7">
                    <a:alpha val="100000"/>
                  </a:srgbClr>
                </a:solidFill>
                <a:latin typeface="Arial"/>
                <a:ea typeface="Arial"/>
                <a:cs typeface="Arial"/>
              </a:rPr>
              <a:t>#</a:t>
            </a:r>
            <a:r>
              <a:rPr sz="700" kern="0" spc="70" dirty="0">
                <a:solidFill>
                  <a:srgbClr val="748BA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旅⾏结束后⾏李箱装不下东西怎么办</a:t>
            </a:r>
            <a:endParaRPr sz="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06" name="rect 706"/>
          <p:cNvSpPr/>
          <p:nvPr/>
        </p:nvSpPr>
        <p:spPr>
          <a:xfrm>
            <a:off x="6061903" y="839782"/>
            <a:ext cx="219009" cy="219009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7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3"/>
            <a:ext cx="10683877" cy="75606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icture 7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0"/>
          </a:xfrm>
          <a:prstGeom prst="rect">
            <a:avLst/>
          </a:prstGeom>
        </p:spPr>
      </p:pic>
      <p:graphicFrame>
        <p:nvGraphicFramePr>
          <p:cNvPr id="712" name="table 712"/>
          <p:cNvGraphicFramePr>
            <a:graphicFrameLocks noGrp="1"/>
          </p:cNvGraphicFramePr>
          <p:nvPr/>
        </p:nvGraphicFramePr>
        <p:xfrm>
          <a:off x="1007764" y="339333"/>
          <a:ext cx="4409440" cy="7058659"/>
        </p:xfrm>
        <a:graphic>
          <a:graphicData uri="http://schemas.openxmlformats.org/drawingml/2006/table">
            <a:tbl>
              <a:tblPr/>
              <a:tblGrid>
                <a:gridCol w="4409440"/>
              </a:tblGrid>
              <a:tr h="70332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14" name="rect 714"/>
          <p:cNvSpPr/>
          <p:nvPr/>
        </p:nvSpPr>
        <p:spPr>
          <a:xfrm>
            <a:off x="1064898" y="339333"/>
            <a:ext cx="4351847" cy="509511"/>
          </a:xfrm>
          <a:prstGeom prst="rect">
            <a:avLst/>
          </a:prstGeom>
          <a:solidFill>
            <a:srgbClr val="94AC9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6" name="rect 716"/>
          <p:cNvSpPr/>
          <p:nvPr/>
        </p:nvSpPr>
        <p:spPr>
          <a:xfrm>
            <a:off x="1036331" y="851372"/>
            <a:ext cx="823677" cy="4029197"/>
          </a:xfrm>
          <a:prstGeom prst="rect">
            <a:avLst/>
          </a:prstGeom>
          <a:solidFill>
            <a:srgbClr val="EFEF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18" name="rect 718"/>
          <p:cNvSpPr/>
          <p:nvPr/>
        </p:nvSpPr>
        <p:spPr>
          <a:xfrm>
            <a:off x="1022048" y="4978527"/>
            <a:ext cx="839666" cy="2388241"/>
          </a:xfrm>
          <a:prstGeom prst="rect">
            <a:avLst/>
          </a:prstGeom>
          <a:solidFill>
            <a:srgbClr val="EFEF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720" name="table 720"/>
          <p:cNvGraphicFramePr>
            <a:graphicFrameLocks noGrp="1"/>
          </p:cNvGraphicFramePr>
          <p:nvPr/>
        </p:nvGraphicFramePr>
        <p:xfrm>
          <a:off x="1007764" y="339333"/>
          <a:ext cx="4409440" cy="7058660"/>
        </p:xfrm>
        <a:graphic>
          <a:graphicData uri="http://schemas.openxmlformats.org/drawingml/2006/table">
            <a:tbl>
              <a:tblPr/>
              <a:tblGrid>
                <a:gridCol w="857885"/>
                <a:gridCol w="1340485"/>
                <a:gridCol w="695959"/>
                <a:gridCol w="724534"/>
                <a:gridCol w="790575"/>
              </a:tblGrid>
              <a:tr h="4876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577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28295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阶段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577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547369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9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活动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73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08915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媒介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577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8759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排期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73660" algn="l" rtl="0" eaLnBrk="0">
                        <a:lnSpc>
                          <a:spcPts val="1091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预算（元）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52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65735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9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《勇敢出发》</a:t>
                      </a:r>
                      <a:r>
                        <a:rPr sz="900" kern="0" spc="-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微访谈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4154" algn="l" rtl="0" eaLnBrk="0">
                        <a:lnSpc>
                          <a:spcPct val="93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微博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075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88900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5.18-5.23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075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60984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10</a:t>
                      </a: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02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r" rtl="0" eaLnBrk="0">
                        <a:lnSpc>
                          <a:spcPct val="87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100" kern="0" spc="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请</a:t>
                      </a:r>
                      <a:r>
                        <a:rPr sz="1100" kern="0" spc="8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出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eaVert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74625" indent="-83819" algn="l" rtl="0" eaLnBrk="0">
                        <a:lnSpc>
                          <a:spcPct val="117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#</a:t>
                      </a: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去拉萨的理由</a:t>
                      </a: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#</a:t>
                      </a: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“爱</a:t>
                      </a:r>
                      <a:r>
                        <a:rPr sz="9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团”</a:t>
                      </a:r>
                      <a:r>
                        <a:rPr sz="9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素⼈邀请活动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4154" algn="l" rtl="0" eaLnBrk="0">
                        <a:lnSpc>
                          <a:spcPct val="93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微博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53975" algn="l" rtl="0" eaLnBrk="0">
                        <a:lnSpc>
                          <a:spcPts val="1141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5.22—5.29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57175" algn="l" rtl="0" eaLnBrk="0">
                        <a:lnSpc>
                          <a:spcPts val="1141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30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5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12750" algn="l" rtl="0" eaLnBrk="0">
                        <a:lnSpc>
                          <a:spcPct val="91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发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414655" algn="l" rtl="0" eaLnBrk="0">
                        <a:lnSpc>
                          <a:spcPts val="639"/>
                        </a:lnSpc>
                        <a:spcBef>
                          <a:spcPts val="1317"/>
                        </a:spcBef>
                        <a:tabLst/>
                      </a:pPr>
                      <a:r>
                        <a:rPr sz="1100" kern="0" spc="-2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422275" algn="l" rtl="0" eaLnBrk="0">
                        <a:lnSpc>
                          <a:spcPct val="91000"/>
                        </a:lnSpc>
                        <a:spcBef>
                          <a:spcPts val="141"/>
                        </a:spcBef>
                        <a:tabLst/>
                      </a:pPr>
                      <a:r>
                        <a:rPr sz="1100" kern="0" spc="-1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向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1600" algn="l" rtl="0" eaLnBrk="0">
                        <a:lnSpc>
                          <a:spcPct val="9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微信“</a:t>
                      </a:r>
                      <a:r>
                        <a:rPr sz="900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⼈物”</a:t>
                      </a:r>
                      <a:r>
                        <a:rPr sz="900" kern="0" spc="-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公众号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59055" algn="l" rtl="0" eaLnBrk="0">
                        <a:lnSpc>
                          <a:spcPts val="1091"/>
                        </a:lnSpc>
                        <a:spcBef>
                          <a:spcPts val="323"/>
                        </a:spcBef>
                        <a:tabLst/>
                      </a:pPr>
                      <a:r>
                        <a:rPr sz="9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—《毕业后，</a:t>
                      </a:r>
                      <a:r>
                        <a:rPr sz="9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你选择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292734" algn="l" rtl="0" eaLnBrk="0">
                        <a:lnSpc>
                          <a:spcPct val="95000"/>
                        </a:lnSpc>
                        <a:spcBef>
                          <a:spcPts val="259"/>
                        </a:spcBef>
                        <a:tabLst/>
                      </a:pP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如何出发？》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4154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微信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86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9395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5.20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86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92734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3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sz="6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14019" algn="l" rtl="0" eaLnBrk="0">
                        <a:lnSpc>
                          <a:spcPct val="9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9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15925" algn="l" rtl="0" eaLnBrk="0">
                        <a:lnSpc>
                          <a:spcPct val="91000"/>
                        </a:lnSpc>
                        <a:spcBef>
                          <a:spcPts val="448"/>
                        </a:spcBef>
                        <a:tabLst/>
                      </a:pPr>
                      <a:r>
                        <a:rPr sz="1100" kern="0" spc="5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26000"/>
                        </a:lnSpc>
                        <a:tabLst/>
                      </a:pPr>
                      <a:endParaRPr sz="3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14019" algn="l" rtl="0" eaLnBrk="0">
                        <a:lnSpc>
                          <a:spcPct val="70000"/>
                        </a:lnSpc>
                        <a:tabLst/>
                      </a:pPr>
                      <a:r>
                        <a:rPr sz="1100" kern="0" spc="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14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19075" indent="-128270" algn="l" rtl="0" eaLnBrk="0">
                        <a:lnSpc>
                          <a:spcPct val="116000"/>
                        </a:lnSpc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#</a:t>
                      </a: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去拉萨的理由</a:t>
                      </a: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#</a:t>
                      </a: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抖</a:t>
                      </a: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⾳</a:t>
                      </a:r>
                      <a:r>
                        <a:rPr sz="9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9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话题、</a:t>
                      </a:r>
                      <a:r>
                        <a:rPr sz="900" kern="0" spc="-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KOL</a:t>
                      </a:r>
                      <a:r>
                        <a:rPr sz="9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推⼴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4154" algn="l" rtl="0" eaLnBrk="0">
                        <a:lnSpc>
                          <a:spcPct val="93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抖⾳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049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88900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5.22-5.29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049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57809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70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74294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9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远⽅来信—爱华仕</a:t>
                      </a:r>
                      <a:r>
                        <a:rPr sz="900" kern="0" spc="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X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546100" algn="l" rtl="0" eaLnBrk="0">
                        <a:lnSpc>
                          <a:spcPct val="9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携程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011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92710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9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APP</a:t>
                      </a:r>
                      <a:r>
                        <a:rPr sz="9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、</a:t>
                      </a:r>
                      <a:r>
                        <a:rPr sz="9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官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41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97179" algn="l" rtl="0" eaLnBrk="0">
                        <a:lnSpc>
                          <a:spcPct val="93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9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⽹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27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4460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5.30-6.8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273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60984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15</a:t>
                      </a: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15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014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r" rtl="0" eaLnBrk="0">
                        <a:lnSpc>
                          <a:spcPct val="87000"/>
                        </a:lnSpc>
                        <a:tabLst/>
                      </a:pPr>
                      <a:r>
                        <a:rPr sz="1100" kern="0" spc="-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请</a:t>
                      </a:r>
                      <a:r>
                        <a:rPr sz="1100" kern="0" spc="8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-4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回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eaVert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19734" algn="l" rtl="0" eaLnBrk="0">
                        <a:lnSpc>
                          <a:spcPct val="93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9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地铁推⼴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65100" indent="-63500" algn="l" rtl="0" eaLnBrk="0">
                        <a:lnSpc>
                          <a:spcPct val="122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抖⾳直播“爱团”</a:t>
                      </a:r>
                      <a:r>
                        <a:rPr sz="900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前</a:t>
                      </a:r>
                      <a:r>
                        <a:rPr sz="9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往拉萨的⼤学列车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4790" algn="l" rtl="0" eaLnBrk="0">
                        <a:lnSpc>
                          <a:spcPct val="93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地铁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3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4154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抖⾳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682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60654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6.2-6.8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4460" algn="l" rtl="0" eaLnBrk="0">
                        <a:lnSpc>
                          <a:spcPts val="1141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6.8-6.10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682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57175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20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55904" algn="l" rtl="0" eaLnBrk="0">
                        <a:lnSpc>
                          <a:spcPts val="1141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50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1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56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88264" algn="l" rtl="0" eaLnBrk="0">
                        <a:lnSpc>
                          <a:spcPct val="100000"/>
                        </a:lnSpc>
                        <a:tabLst/>
                      </a:pPr>
                      <a:r>
                        <a:rPr sz="1100" kern="0" spc="4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答</a:t>
                      </a:r>
                      <a:r>
                        <a:rPr sz="1100" kern="0" spc="2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800" kern="0" spc="40" baseline="-22748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100" kern="0" spc="-3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4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因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eaVert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4775" indent="-39369" algn="l" rtl="0" eaLnBrk="0">
                        <a:lnSpc>
                          <a:spcPct val="116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发布微博话题</a:t>
                      </a: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#</a:t>
                      </a: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拉萨延</a:t>
                      </a:r>
                      <a:r>
                        <a:rPr sz="9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⻓线并实时征集热评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4154" algn="l" rtl="0" eaLnBrk="0">
                        <a:lnSpc>
                          <a:spcPct val="93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微博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502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4460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6.8-6.10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502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92100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21640" algn="l" rtl="0" eaLnBrk="0">
                        <a:lnSpc>
                          <a:spcPct val="89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-1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21000"/>
                        </a:lnSpc>
                        <a:tabLst/>
                      </a:pPr>
                      <a:endParaRPr sz="3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14019" algn="l" rtl="0" eaLnBrk="0">
                        <a:lnSpc>
                          <a:spcPct val="89000"/>
                        </a:lnSpc>
                        <a:tabLst/>
                      </a:pPr>
                      <a:r>
                        <a:rPr sz="1100" kern="0" spc="4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9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78765" algn="l" rtl="0" eaLnBrk="0">
                        <a:lnSpc>
                          <a:spcPts val="1141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KOL</a:t>
                      </a:r>
                      <a:r>
                        <a:rPr sz="9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发布</a:t>
                      </a:r>
                      <a:r>
                        <a:rPr sz="9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vlog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55880" algn="l" rtl="0" eaLnBrk="0">
                        <a:lnSpc>
                          <a:spcPts val="1141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抖⾳</a:t>
                      </a:r>
                      <a:r>
                        <a:rPr sz="900" kern="0" spc="-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、</a:t>
                      </a:r>
                      <a:r>
                        <a:rPr sz="900" kern="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</a:t>
                      </a: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站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4460" algn="l" rtl="0" eaLnBrk="0">
                        <a:lnSpc>
                          <a:spcPts val="1141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6.8-6.10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57175" algn="l" rtl="0" eaLnBrk="0">
                        <a:lnSpc>
                          <a:spcPts val="1141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30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659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8718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15290" algn="l" rtl="0" eaLnBrk="0">
                        <a:lnSpc>
                          <a:spcPct val="74000"/>
                        </a:lnSpc>
                        <a:tabLst/>
                      </a:pPr>
                      <a:r>
                        <a:rPr sz="1100" kern="0" spc="3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sz="3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14019" algn="l" rtl="0" eaLnBrk="0">
                        <a:lnSpc>
                          <a:spcPct val="89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100" kern="0" spc="4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897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20369" indent="-321309" algn="l" rtl="0" eaLnBrk="0">
                        <a:lnSpc>
                          <a:spcPct val="121000"/>
                        </a:lnSpc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爱华仕官⽅微博开设</a:t>
                      </a:r>
                      <a:r>
                        <a:rPr sz="9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话题抽奖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4154" algn="l" rtl="0" eaLnBrk="0">
                        <a:lnSpc>
                          <a:spcPct val="93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微博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806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24460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6.9-6.10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806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92100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22" name="table 722"/>
          <p:cNvGraphicFramePr>
            <a:graphicFrameLocks noGrp="1"/>
          </p:cNvGraphicFramePr>
          <p:nvPr/>
        </p:nvGraphicFramePr>
        <p:xfrm>
          <a:off x="5788821" y="335830"/>
          <a:ext cx="4295139" cy="7063105"/>
        </p:xfrm>
        <a:graphic>
          <a:graphicData uri="http://schemas.openxmlformats.org/drawingml/2006/table">
            <a:tbl>
              <a:tblPr/>
              <a:tblGrid>
                <a:gridCol w="4295139"/>
              </a:tblGrid>
              <a:tr h="70377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396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24" name="textbox 724"/>
          <p:cNvSpPr/>
          <p:nvPr/>
        </p:nvSpPr>
        <p:spPr>
          <a:xfrm>
            <a:off x="5803152" y="6609112"/>
            <a:ext cx="824230" cy="735330"/>
          </a:xfrm>
          <a:prstGeom prst="rect">
            <a:avLst/>
          </a:prstGeom>
          <a:solidFill>
            <a:srgbClr val="EFEF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65429" algn="l" rtl="0" eaLnBrk="0">
              <a:lnSpc>
                <a:spcPct val="93000"/>
              </a:lnSpc>
              <a:spcBef>
                <a:spcPts val="3"/>
              </a:spcBef>
              <a:tabLst/>
            </a:pPr>
            <a:r>
              <a:rPr sz="11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总</a:t>
            </a:r>
            <a:r>
              <a:rPr sz="1100" kern="0" spc="1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1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计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26" name="picture 7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788821" y="368904"/>
            <a:ext cx="4266888" cy="6408485"/>
          </a:xfrm>
          <a:prstGeom prst="rect">
            <a:avLst/>
          </a:prstGeom>
        </p:spPr>
      </p:pic>
      <p:graphicFrame>
        <p:nvGraphicFramePr>
          <p:cNvPr id="728" name="table 728"/>
          <p:cNvGraphicFramePr>
            <a:graphicFrameLocks noGrp="1"/>
          </p:cNvGraphicFramePr>
          <p:nvPr/>
        </p:nvGraphicFramePr>
        <p:xfrm>
          <a:off x="5788821" y="335830"/>
          <a:ext cx="4295139" cy="7008494"/>
        </p:xfrm>
        <a:graphic>
          <a:graphicData uri="http://schemas.openxmlformats.org/drawingml/2006/table">
            <a:tbl>
              <a:tblPr/>
              <a:tblGrid>
                <a:gridCol w="845185"/>
                <a:gridCol w="1295400"/>
                <a:gridCol w="739775"/>
                <a:gridCol w="667384"/>
                <a:gridCol w="747394"/>
              </a:tblGrid>
              <a:tr h="4946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14959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阶段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524509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9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活动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9870" algn="l" rtl="0" eaLnBrk="0">
                        <a:lnSpc>
                          <a:spcPct val="95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媒介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09550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排期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5084" algn="l" rtl="0" eaLnBrk="0">
                        <a:lnSpc>
                          <a:spcPts val="1091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预算（元）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4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77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6830" algn="l" rtl="0" eaLnBrk="0">
                        <a:lnSpc>
                          <a:spcPct val="120000"/>
                        </a:lnSpc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北京⽇报等公众号发</a:t>
                      </a:r>
                      <a:r>
                        <a:rPr sz="9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</a:t>
                      </a:r>
                      <a:r>
                        <a:rPr sz="9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布推⽂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5559" algn="l" rtl="0" eaLnBrk="0">
                        <a:lnSpc>
                          <a:spcPct val="9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微信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algn="l" rtl="0" eaLnBrk="0">
                        <a:lnSpc>
                          <a:spcPts val="1141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6.9-6.10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3815" algn="l" rtl="0" eaLnBrk="0">
                        <a:lnSpc>
                          <a:spcPts val="1141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10</a:t>
                      </a: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9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r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100" kern="0" spc="-1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请</a:t>
                      </a:r>
                      <a:r>
                        <a:rPr sz="1100" kern="0" spc="8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-1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回</a:t>
                      </a:r>
                      <a:r>
                        <a:rPr sz="1100" kern="0" spc="8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-1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答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eaVert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427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毕业⼤秀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041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67944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9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抖⾳</a:t>
                      </a:r>
                      <a:r>
                        <a:rPr sz="900" kern="0" spc="-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、线下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6830" algn="l" rtl="0" eaLnBrk="0">
                        <a:lnSpc>
                          <a:spcPct val="95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物料、</a:t>
                      </a:r>
                      <a:r>
                        <a:rPr sz="9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乐队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978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6.10-6.12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978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76200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100</a:t>
                      </a: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984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44170" algn="l" rtl="0" eaLnBrk="0">
                        <a:lnSpc>
                          <a:spcPts val="639"/>
                        </a:lnSpc>
                        <a:tabLst/>
                      </a:pPr>
                      <a:r>
                        <a:rPr sz="1100" kern="0" spc="-2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349884" algn="l" rtl="0" eaLnBrk="0">
                        <a:lnSpc>
                          <a:spcPct val="80000"/>
                        </a:lnSpc>
                        <a:spcBef>
                          <a:spcPts val="141"/>
                        </a:spcBef>
                        <a:tabLst/>
                      </a:pPr>
                      <a:r>
                        <a:rPr sz="1100" kern="0" spc="-1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因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7465" algn="l" rtl="0" eaLnBrk="0">
                        <a:lnSpc>
                          <a:spcPct val="9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小红书互动抽奖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7465" algn="l" rtl="0" eaLnBrk="0">
                        <a:lnSpc>
                          <a:spcPct val="9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小红书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algn="l" rtl="0" eaLnBrk="0">
                        <a:lnSpc>
                          <a:spcPts val="1141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6.8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algn="l" rtl="0" eaLnBrk="0">
                        <a:lnSpc>
                          <a:spcPts val="1141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sz="4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51154" algn="l" rtl="0" eaLnBrk="0">
                        <a:lnSpc>
                          <a:spcPct val="9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43534" algn="l" rtl="0" eaLnBrk="0">
                        <a:lnSpc>
                          <a:spcPct val="91000"/>
                        </a:lnSpc>
                        <a:spcBef>
                          <a:spcPts val="448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9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sz="3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44804" algn="l" rtl="0" eaLnBrk="0">
                        <a:lnSpc>
                          <a:spcPct val="80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100" kern="0" spc="5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7465" algn="l" rtl="0" eaLnBrk="0">
                        <a:lnSpc>
                          <a:spcPct val="95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主题慢闪店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indent="5714" algn="l" rtl="0" eaLnBrk="0">
                        <a:lnSpc>
                          <a:spcPct val="120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中国邮政及</a:t>
                      </a:r>
                      <a:r>
                        <a:rPr sz="9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⾼校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algn="l" rtl="0" eaLnBrk="0">
                        <a:lnSpc>
                          <a:spcPts val="1141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6.8-7.12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algn="l" rtl="0" eaLnBrk="0">
                        <a:lnSpc>
                          <a:spcPts val="1141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50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713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4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43534" algn="l" rtl="0" eaLnBrk="0">
                        <a:lnSpc>
                          <a:spcPct val="91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178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1909" indent="60325" algn="l" rtl="0" eaLnBrk="0">
                        <a:lnSpc>
                          <a:spcPct val="117000"/>
                        </a:lnSpc>
                        <a:tabLst/>
                      </a:pPr>
                      <a:r>
                        <a:rPr sz="9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“盲盒”</a:t>
                      </a:r>
                      <a:r>
                        <a:rPr sz="900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兜售</a:t>
                      </a:r>
                      <a:r>
                        <a:rPr sz="9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&amp;</a:t>
                      </a:r>
                      <a:r>
                        <a:rPr sz="9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打卡</a:t>
                      </a:r>
                      <a:r>
                        <a:rPr sz="9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</a:t>
                      </a:r>
                      <a:r>
                        <a:rPr sz="9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晒照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1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2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algn="l" rtl="0" eaLnBrk="0">
                        <a:lnSpc>
                          <a:spcPct val="93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收藏博物馆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7465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小红书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6194" algn="l" rtl="0" eaLnBrk="0">
                        <a:lnSpc>
                          <a:spcPct val="95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线下商圈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algn="l" rtl="0" eaLnBrk="0">
                        <a:lnSpc>
                          <a:spcPts val="1141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6.8-7.12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0005" algn="l" rtl="0" eaLnBrk="0">
                        <a:lnSpc>
                          <a:spcPts val="1141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7.10-7.12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3815" algn="l" rtl="0" eaLnBrk="0">
                        <a:lnSpc>
                          <a:spcPts val="1141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10</a:t>
                      </a: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4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4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0005" algn="l" rtl="0" eaLnBrk="0">
                        <a:lnSpc>
                          <a:spcPts val="1141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20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r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100" kern="0" spc="4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收</a:t>
                      </a:r>
                      <a:r>
                        <a:rPr sz="1100" kern="0" spc="10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100" kern="0" spc="4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藏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eaVert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774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9369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9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KOL</a:t>
                      </a:r>
                      <a:r>
                        <a:rPr sz="900" kern="0" spc="2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打卡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7465" algn="l" rtl="0" eaLnBrk="0">
                        <a:lnSpc>
                          <a:spcPct val="9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小红书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0005" algn="l" rtl="0" eaLnBrk="0">
                        <a:lnSpc>
                          <a:spcPts val="1141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7.10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3815" algn="l" rtl="0" eaLnBrk="0">
                        <a:lnSpc>
                          <a:spcPts val="1141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15</a:t>
                      </a: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9118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44170" algn="l" rtl="0" eaLnBrk="0">
                        <a:lnSpc>
                          <a:spcPts val="639"/>
                        </a:lnSpc>
                        <a:tabLst/>
                      </a:pPr>
                      <a:r>
                        <a:rPr sz="1100" kern="0" spc="-2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,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339090" algn="l" rtl="0" eaLnBrk="0">
                        <a:lnSpc>
                          <a:spcPct val="91000"/>
                        </a:lnSpc>
                        <a:spcBef>
                          <a:spcPts val="141"/>
                        </a:spcBef>
                        <a:tabLst/>
                      </a:pPr>
                      <a:r>
                        <a:rPr sz="1100" kern="0" spc="7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这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6830" algn="l" rtl="0" eaLnBrk="0">
                        <a:lnSpc>
                          <a:spcPct val="95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纪录⽚预告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5559" algn="l" rtl="0" eaLnBrk="0">
                        <a:lnSpc>
                          <a:spcPct val="9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9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抖⾳</a:t>
                      </a:r>
                      <a:r>
                        <a:rPr sz="900" kern="0" spc="-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9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、微博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0005" algn="l" rtl="0" eaLnBrk="0">
                        <a:lnSpc>
                          <a:spcPts val="1141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7.11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algn="l" rtl="0" eaLnBrk="0">
                        <a:lnSpc>
                          <a:spcPts val="1141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51154" algn="l" rtl="0" eaLnBrk="0">
                        <a:lnSpc>
                          <a:spcPct val="91000"/>
                        </a:lnSpc>
                        <a:tabLst/>
                      </a:pPr>
                      <a:r>
                        <a:rPr sz="1100" kern="0" spc="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43534" algn="l" rtl="0" eaLnBrk="0">
                        <a:lnSpc>
                          <a:spcPct val="91000"/>
                        </a:lnSpc>
                        <a:spcBef>
                          <a:spcPts val="448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9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24000"/>
                        </a:lnSpc>
                        <a:tabLst/>
                      </a:pPr>
                      <a:endParaRPr sz="3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44804" algn="l" rtl="0" eaLnBrk="0">
                        <a:lnSpc>
                          <a:spcPct val="91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5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749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6830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纪录⽚发布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6830" algn="l" rtl="0" eaLnBrk="0">
                        <a:lnSpc>
                          <a:spcPct val="95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官⽅⽹站及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34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6194" algn="l" rtl="0" eaLnBrk="0">
                        <a:lnSpc>
                          <a:spcPct val="95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9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各媒体平台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304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0005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7.12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6304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3815" algn="l" rtl="0" eaLnBrk="0">
                        <a:lnSpc>
                          <a:spcPts val="1141"/>
                        </a:lnSpc>
                        <a:tabLst/>
                      </a:pP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10</a:t>
                      </a:r>
                      <a:r>
                        <a:rPr sz="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43534" algn="l" rtl="0" eaLnBrk="0">
                        <a:lnSpc>
                          <a:spcPct val="9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3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6830" algn="l" rtl="0" eaLnBrk="0">
                        <a:lnSpc>
                          <a:spcPct val="9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来去⼀兜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3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8595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5559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9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微博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3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0005" algn="l" rtl="0" eaLnBrk="0">
                        <a:lnSpc>
                          <a:spcPts val="1141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7.12-9.1</a:t>
                      </a: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36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9369" algn="l" rtl="0" eaLnBrk="0">
                        <a:lnSpc>
                          <a:spcPts val="1141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30</a:t>
                      </a:r>
                      <a:r>
                        <a:rPr sz="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9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algn="l" rtl="0" eaLnBrk="0">
                        <a:lnSpc>
                          <a:spcPct val="13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3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39000"/>
                        </a:lnSpc>
                        <a:tabLst/>
                      </a:pPr>
                      <a:endParaRPr sz="2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8734" algn="l" rtl="0" eaLnBrk="0">
                        <a:lnSpc>
                          <a:spcPct val="91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493</a:t>
                      </a:r>
                      <a:r>
                        <a:rPr sz="11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万</a:t>
                      </a:r>
                      <a:endParaRPr sz="11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7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30" name="textbox 730"/>
          <p:cNvSpPr/>
          <p:nvPr/>
        </p:nvSpPr>
        <p:spPr>
          <a:xfrm>
            <a:off x="0" y="0"/>
            <a:ext cx="793750" cy="3949700"/>
          </a:xfrm>
          <a:prstGeom prst="rect">
            <a:avLst/>
          </a:prstGeom>
          <a:solidFill>
            <a:srgbClr val="396A30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2554" indent="9525" algn="l" rtl="0" eaLnBrk="0">
              <a:lnSpc>
                <a:spcPct val="85000"/>
              </a:lnSpc>
              <a:spcBef>
                <a:spcPts val="7"/>
              </a:spcBef>
              <a:tabLst/>
            </a:pPr>
            <a:r>
              <a:rPr sz="4100" kern="0" spc="-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媒</a:t>
            </a:r>
            <a:r>
              <a:rPr sz="4100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41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介</a:t>
            </a:r>
            <a:r>
              <a:rPr sz="4100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41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排</a:t>
            </a:r>
            <a:r>
              <a:rPr sz="4100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41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期</a:t>
            </a:r>
            <a:r>
              <a:rPr sz="4100" kern="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4100" kern="0" spc="17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×</a:t>
            </a:r>
            <a:r>
              <a:rPr sz="41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4100" kern="0" spc="2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预</a:t>
            </a:r>
            <a:r>
              <a:rPr sz="4100" kern="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4100" kern="0" spc="4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算</a:t>
            </a:r>
            <a:endParaRPr sz="4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32" name="rect 732"/>
          <p:cNvSpPr/>
          <p:nvPr/>
        </p:nvSpPr>
        <p:spPr>
          <a:xfrm>
            <a:off x="1036331" y="4773367"/>
            <a:ext cx="4381125" cy="203705"/>
          </a:xfrm>
          <a:prstGeom prst="rect">
            <a:avLst/>
          </a:prstGeom>
          <a:solidFill>
            <a:srgbClr val="94AC92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4" name="textbox 734"/>
          <p:cNvSpPr/>
          <p:nvPr/>
        </p:nvSpPr>
        <p:spPr>
          <a:xfrm>
            <a:off x="6117709" y="4439573"/>
            <a:ext cx="174625" cy="177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4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</a:t>
            </a:r>
            <a:endParaRPr sz="11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36" name="textbox 736"/>
          <p:cNvSpPr/>
          <p:nvPr/>
        </p:nvSpPr>
        <p:spPr>
          <a:xfrm>
            <a:off x="1417170" y="2985820"/>
            <a:ext cx="105410" cy="177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3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100" kern="0" spc="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endParaRPr sz="11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picture 7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3877" cy="75606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picture 7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"/>
            <a:ext cx="10692384" cy="7560604"/>
          </a:xfrm>
          <a:prstGeom prst="rect">
            <a:avLst/>
          </a:prstGeom>
        </p:spPr>
      </p:pic>
      <p:sp>
        <p:nvSpPr>
          <p:cNvPr id="742" name="rect 742"/>
          <p:cNvSpPr/>
          <p:nvPr/>
        </p:nvSpPr>
        <p:spPr>
          <a:xfrm>
            <a:off x="5130269" y="153788"/>
            <a:ext cx="5419254" cy="7250183"/>
          </a:xfrm>
          <a:prstGeom prst="rect">
            <a:avLst/>
          </a:prstGeom>
          <a:solidFill>
            <a:srgbClr val="FFFFFF">
              <a:alpha val="77647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4" name="textbox 744"/>
          <p:cNvSpPr/>
          <p:nvPr/>
        </p:nvSpPr>
        <p:spPr>
          <a:xfrm>
            <a:off x="182186" y="153788"/>
            <a:ext cx="4747259" cy="7250430"/>
          </a:xfrm>
          <a:prstGeom prst="rect">
            <a:avLst/>
          </a:prstGeom>
          <a:solidFill>
            <a:srgbClr val="FFFFFF">
              <a:alpha val="77647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33069" algn="l" rtl="0" eaLnBrk="0">
              <a:lnSpc>
                <a:spcPct val="88000"/>
              </a:lnSpc>
              <a:spcBef>
                <a:spcPts val="4"/>
              </a:spcBef>
              <a:tabLst/>
            </a:pPr>
            <a:r>
              <a:rPr sz="2900" kern="0" spc="-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问卷</a:t>
            </a:r>
            <a:endParaRPr sz="29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8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94030" algn="l" rtl="0" eaLnBrk="0">
              <a:lnSpc>
                <a:spcPts val="1483"/>
              </a:lnSpc>
              <a:spcBef>
                <a:spcPts val="361"/>
              </a:spcBef>
              <a:tabLst/>
            </a:pP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您的性别是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1965" algn="l" rtl="0" eaLnBrk="0">
              <a:lnSpc>
                <a:spcPct val="90000"/>
              </a:lnSpc>
              <a:spcBef>
                <a:spcPts val="319"/>
              </a:spcBef>
              <a:tabLst/>
            </a:pP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A.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男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B.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⼥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8950" algn="l" rtl="0" eaLnBrk="0">
              <a:lnSpc>
                <a:spcPts val="1483"/>
              </a:lnSpc>
              <a:spcBef>
                <a:spcPts val="500"/>
              </a:spcBef>
              <a:tabLst/>
            </a:pP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您的年龄是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1965" algn="l" rtl="0" eaLnBrk="0">
              <a:lnSpc>
                <a:spcPts val="1483"/>
              </a:lnSpc>
              <a:spcBef>
                <a:spcPts val="316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A.18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岁以下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B.18-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25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岁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8315" algn="l" rtl="0" eaLnBrk="0">
              <a:lnSpc>
                <a:spcPts val="1483"/>
              </a:lnSpc>
              <a:spcBef>
                <a:spcPts val="316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以下⼏类国内软件中您的使⽤率较⾼的是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8315" indent="-6350" algn="l" rtl="0" eaLnBrk="0">
              <a:lnSpc>
                <a:spcPct val="118000"/>
              </a:lnSpc>
              <a:spcBef>
                <a:spcPts val="325"/>
              </a:spcBef>
              <a:tabLst/>
            </a:pP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微信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腾讯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QQC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微博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小红书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E.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⾖瓣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腾讯视频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爱奇艺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HB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站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1.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抖⾳</a:t>
            </a:r>
            <a:r>
              <a:rPr sz="12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J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快⼿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其他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1965" indent="3175" algn="l" rtl="0" eaLnBrk="0">
              <a:lnSpc>
                <a:spcPct val="118000"/>
              </a:lnSpc>
              <a:spcBef>
                <a:spcPts val="201"/>
              </a:spcBef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您平均⼀年出⾏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使⽤箱包的次数是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A.O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次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B.1-5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次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C.6-10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次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D.10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次及以上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1965" indent="5080" algn="l" rtl="0" eaLnBrk="0">
              <a:lnSpc>
                <a:spcPct val="113000"/>
              </a:lnSpc>
              <a:spcBef>
                <a:spcPts val="199"/>
              </a:spcBef>
              <a:tabLst/>
            </a:pP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您⼀般在什么情况下使⽤箱包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               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旅游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出差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探亲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搬家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上学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7680" algn="l" rtl="0" eaLnBrk="0">
              <a:lnSpc>
                <a:spcPts val="1483"/>
              </a:lnSpc>
              <a:spcBef>
                <a:spcPts val="337"/>
              </a:spcBef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您知晓或使⽤过的箱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包品牌有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多选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1200" dirty="0">
              <a:latin typeface="Arial"/>
              <a:ea typeface="Arial"/>
              <a:cs typeface="Arial"/>
            </a:endParaRPr>
          </a:p>
          <a:p>
            <a:pPr marL="486409" indent="-4444" algn="l" rtl="0" eaLnBrk="0">
              <a:lnSpc>
                <a:spcPct val="117000"/>
              </a:lnSpc>
              <a:spcBef>
                <a:spcPts val="205"/>
              </a:spcBef>
              <a:tabLst/>
            </a:pP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A.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森⻢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外交官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汉客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E.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不莱玫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F9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其他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9584" algn="l" rtl="0" eaLnBrk="0">
              <a:lnSpc>
                <a:spcPts val="1483"/>
              </a:lnSpc>
              <a:spcBef>
                <a:spcPts val="341"/>
              </a:spcBef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7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您购买箱包时对下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列因素的考量先后为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6409" indent="-4444" algn="l" rtl="0" eaLnBrk="0">
              <a:lnSpc>
                <a:spcPct val="122000"/>
              </a:lnSpc>
              <a:spcBef>
                <a:spcPts val="61"/>
              </a:spcBef>
              <a:tabLst/>
            </a:pP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价格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质量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C.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容量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D.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尺⼨</a:t>
            </a:r>
            <a:r>
              <a:rPr sz="12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材质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外观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其他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1965" indent="6350" algn="l" rtl="0" eaLnBrk="0">
              <a:lnSpc>
                <a:spcPct val="113000"/>
              </a:lnSpc>
              <a:spcBef>
                <a:spcPts val="339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8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在购买箱包时，</a:t>
            </a:r>
            <a:r>
              <a:rPr sz="1200" kern="0" spc="-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您会考虑箱包背后的品牌吗？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不会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不太会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可能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5775" algn="l" rtl="0" eaLnBrk="0">
              <a:lnSpc>
                <a:spcPct val="113000"/>
              </a:lnSpc>
              <a:spcBef>
                <a:spcPts val="348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9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在购买箱包时，</a:t>
            </a:r>
            <a:r>
              <a:rPr sz="1200" kern="0" spc="-1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您会考虑品牌所带有的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⽂化⽓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</a:t>
            </a:r>
            <a:r>
              <a:rPr sz="12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质吗？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481965" algn="l" rtl="0" eaLnBrk="0">
              <a:lnSpc>
                <a:spcPct val="93000"/>
              </a:lnSpc>
              <a:spcBef>
                <a:spcPts val="338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不会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</a:t>
            </a:r>
            <a:endParaRPr sz="1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46" name="textbox 746"/>
          <p:cNvSpPr/>
          <p:nvPr/>
        </p:nvSpPr>
        <p:spPr>
          <a:xfrm>
            <a:off x="5333362" y="339874"/>
            <a:ext cx="5194300" cy="44526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05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3810" algn="l" rtl="0" eaLnBrk="0">
              <a:lnSpc>
                <a:spcPct val="113000"/>
              </a:lnSpc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9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在购买箱包时，</a:t>
            </a:r>
            <a:r>
              <a:rPr sz="12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您会考虑品牌所带有的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⽂化⽓质吗？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不会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2700" indent="11429" algn="l" rtl="0" eaLnBrk="0">
              <a:lnSpc>
                <a:spcPct val="113000"/>
              </a:lnSpc>
              <a:spcBef>
                <a:spcPts val="345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10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您会成为⼀个⾏李箱品牌的忠实消费者吗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？</a:t>
            </a: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       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不会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24129" algn="l" rtl="0" eaLnBrk="0">
              <a:lnSpc>
                <a:spcPts val="1483"/>
              </a:lnSpc>
              <a:spcBef>
                <a:spcPts val="346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11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您购买箱包时的主要渠道有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多选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12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spcBef>
                <a:spcPts val="311"/>
              </a:spcBef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线下⻔店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电商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平台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线上直播间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其他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24129" algn="l" rtl="0" eaLnBrk="0">
              <a:lnSpc>
                <a:spcPts val="1483"/>
              </a:lnSpc>
              <a:spcBef>
                <a:spcPts val="465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12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您主要通过哪些渠道了解⾏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李箱品牌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12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spcBef>
                <a:spcPts val="311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A.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社交平台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电商平台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传统媒体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D.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⼾外⼴告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商场宣传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他⼈推荐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24129" algn="l" rtl="0" eaLnBrk="0">
              <a:lnSpc>
                <a:spcPts val="1483"/>
              </a:lnSpc>
              <a:spcBef>
                <a:spcPts val="465"/>
              </a:spcBef>
              <a:tabLst/>
            </a:pP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13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是否听说过爱华仕这个品牌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12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650"/>
              </a:lnSpc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否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24129" algn="l" rtl="0" eaLnBrk="0">
              <a:lnSpc>
                <a:spcPts val="1483"/>
              </a:lnSpc>
              <a:spcBef>
                <a:spcPts val="465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14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您了解爱华仕品牌的渠道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多选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？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93000"/>
              </a:lnSpc>
              <a:spcBef>
                <a:spcPts val="311"/>
              </a:spcBef>
              <a:tabLst/>
            </a:pP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⽹络⼴告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⼾外⼴告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C.</a:t>
            </a:r>
            <a:r>
              <a:rPr sz="1200" kern="0" spc="-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⻔店促销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D.</a:t>
            </a:r>
            <a:r>
              <a:rPr sz="1200" kern="0" spc="-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电视⼴告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E.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朋友推荐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其他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24129" algn="l" rtl="0" eaLnBrk="0">
              <a:lnSpc>
                <a:spcPts val="1483"/>
              </a:lnSpc>
              <a:spcBef>
                <a:spcPts val="465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15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您对爱华什品牌的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印象为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多选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？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93000"/>
              </a:lnSpc>
              <a:spcBef>
                <a:spcPts val="311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国产品牌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品质保障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年轻活⼒</a:t>
            </a:r>
            <a:r>
              <a:rPr sz="1200" kern="0" spc="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D.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紧跟潮流 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⽼⼟落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其他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24129" algn="l" rtl="0" eaLnBrk="0">
              <a:lnSpc>
                <a:spcPts val="1483"/>
              </a:lnSpc>
              <a:spcBef>
                <a:spcPts val="465"/>
              </a:spcBef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16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您认为爱华仕品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牌⽬前存在的不⾜有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多选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12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spcBef>
                <a:spcPts val="311"/>
              </a:spcBef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A.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外观设计不新颖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宣传⼒度不够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C.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功能还需提升 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品牌印象平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平⽆奇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8415" algn="l" rtl="0" eaLnBrk="0">
              <a:lnSpc>
                <a:spcPct val="93000"/>
              </a:lnSpc>
              <a:spcBef>
                <a:spcPts val="460"/>
              </a:spcBef>
              <a:tabLst/>
            </a:pP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E.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价格偏⾼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价格偏低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其他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68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50165" algn="l" rtl="0" eaLnBrk="0">
              <a:lnSpc>
                <a:spcPct val="88000"/>
              </a:lnSpc>
              <a:tabLst/>
            </a:pPr>
            <a:r>
              <a:rPr sz="29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访谈⼤纲</a:t>
            </a:r>
            <a:endParaRPr sz="29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48" name="textbox 748"/>
          <p:cNvSpPr/>
          <p:nvPr/>
        </p:nvSpPr>
        <p:spPr>
          <a:xfrm>
            <a:off x="5337653" y="4948920"/>
            <a:ext cx="2945129" cy="20421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7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334" algn="l" rtl="0" eaLnBrk="0">
              <a:lnSpc>
                <a:spcPct val="92000"/>
              </a:lnSpc>
              <a:tabLst/>
            </a:pP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⼀</a:t>
            </a:r>
            <a:r>
              <a:rPr sz="1200" kern="0" spc="-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消费者基本信息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20320" algn="l" rtl="0" eaLnBrk="0">
              <a:lnSpc>
                <a:spcPts val="1483"/>
              </a:lnSpc>
              <a:spcBef>
                <a:spcPts val="477"/>
              </a:spcBef>
              <a:tabLst/>
            </a:pP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1.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性别、</a:t>
            </a:r>
            <a:r>
              <a:rPr sz="12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年龄、</a:t>
            </a:r>
            <a:r>
              <a:rPr sz="12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职业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专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4604" algn="l" rtl="0" eaLnBrk="0">
              <a:lnSpc>
                <a:spcPts val="1483"/>
              </a:lnSpc>
              <a:spcBef>
                <a:spcPts val="316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2.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媒介使⽤情况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3970" algn="l" rtl="0" eaLnBrk="0">
              <a:lnSpc>
                <a:spcPct val="93000"/>
              </a:lnSpc>
              <a:spcBef>
                <a:spcPts val="311"/>
              </a:spcBef>
              <a:tabLst/>
            </a:pP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⼆</a:t>
            </a:r>
            <a:r>
              <a:rPr sz="1200" kern="0" spc="-2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r>
              <a:rPr sz="12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品牌及产品认知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20320" algn="l" rtl="0" eaLnBrk="0">
              <a:lnSpc>
                <a:spcPts val="1483"/>
              </a:lnSpc>
              <a:spcBef>
                <a:spcPts val="465"/>
              </a:spcBef>
              <a:tabLst/>
            </a:pP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1.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品牌认知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2.</a:t>
            </a:r>
            <a:r>
              <a:rPr sz="12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产品认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知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3.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消费偏好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90000"/>
              </a:lnSpc>
              <a:spcBef>
                <a:spcPts val="319"/>
              </a:spcBef>
              <a:tabLst/>
            </a:pP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三、</a:t>
            </a:r>
            <a:r>
              <a:rPr sz="1200" kern="0" spc="-1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出⾏情况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20320" algn="l" rtl="0" eaLnBrk="0">
              <a:lnSpc>
                <a:spcPts val="1483"/>
              </a:lnSpc>
              <a:spcBef>
                <a:spcPts val="500"/>
              </a:spcBef>
              <a:tabLst/>
            </a:pP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1.</a:t>
            </a:r>
            <a:r>
              <a:rPr sz="12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出⾏理由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algn="r" rtl="0" eaLnBrk="0">
              <a:lnSpc>
                <a:spcPts val="1483"/>
              </a:lnSpc>
              <a:spcBef>
                <a:spcPts val="316"/>
              </a:spcBef>
              <a:tabLst/>
            </a:pP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2.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出⾏需求（</a:t>
            </a:r>
            <a:r>
              <a:rPr sz="12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出发前、</a:t>
            </a:r>
            <a:r>
              <a:rPr sz="1200" kern="0" spc="-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出⾏中、</a:t>
            </a:r>
            <a:r>
              <a:rPr sz="12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2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</a:t>
            </a:r>
            <a:r>
              <a:rPr sz="12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⾏后）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14604" algn="l" rtl="0" eaLnBrk="0">
              <a:lnSpc>
                <a:spcPts val="1483"/>
              </a:lnSpc>
              <a:spcBef>
                <a:spcPts val="316"/>
              </a:spcBef>
              <a:tabLst/>
            </a:pP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3.</a:t>
            </a:r>
            <a:r>
              <a:rPr sz="12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旅⾏偏好</a:t>
            </a:r>
            <a:endParaRPr sz="12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50" name="picture 7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012227" y="6501197"/>
            <a:ext cx="561808" cy="9331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picture 7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92384" cy="7560604"/>
          </a:xfrm>
          <a:prstGeom prst="rect">
            <a:avLst/>
          </a:prstGeom>
        </p:spPr>
      </p:pic>
      <p:pic>
        <p:nvPicPr>
          <p:cNvPr id="754" name="picture 7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00622" y="422869"/>
            <a:ext cx="9873413" cy="7011498"/>
          </a:xfrm>
          <a:prstGeom prst="rect">
            <a:avLst/>
          </a:prstGeom>
        </p:spPr>
      </p:pic>
      <p:sp>
        <p:nvSpPr>
          <p:cNvPr id="756" name="textbox 756"/>
          <p:cNvSpPr/>
          <p:nvPr/>
        </p:nvSpPr>
        <p:spPr>
          <a:xfrm>
            <a:off x="1009888" y="626809"/>
            <a:ext cx="8837294" cy="62998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25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33500" algn="l" rtl="0" eaLnBrk="0">
              <a:lnSpc>
                <a:spcPct val="88000"/>
              </a:lnSpc>
              <a:tabLst/>
            </a:pPr>
            <a:r>
              <a:rPr sz="2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</a:t>
            </a:r>
            <a:r>
              <a:rPr sz="2100" kern="0" spc="6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×</a:t>
            </a:r>
            <a:r>
              <a:rPr sz="21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拉萨市⽂旅局“爱团”拉萨⾏风险预案⼤纲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2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spcBef>
                <a:spcPts val="666"/>
              </a:spcBef>
              <a:tabLst/>
            </a:pP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一、旅⾏团基本情况</a:t>
            </a:r>
            <a:endParaRPr sz="2200" dirty="0">
              <a:latin typeface="Microsoft YaHei"/>
              <a:ea typeface="Microsoft YaHei"/>
              <a:cs typeface="Microsoft YaHei"/>
            </a:endParaRPr>
          </a:p>
          <a:p>
            <a:pPr marL="26669" algn="l" rtl="0" eaLnBrk="0">
              <a:lnSpc>
                <a:spcPct val="96000"/>
              </a:lnSpc>
              <a:spcBef>
                <a:spcPts val="773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1.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规模：“</a:t>
            </a:r>
            <a:r>
              <a:rPr sz="2100" kern="0" spc="-4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爱团”</a:t>
            </a:r>
            <a:r>
              <a:rPr sz="2100" kern="0" spc="-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20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⼈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若⼲随⾏⼯作⼈员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marL="18415" algn="l" rtl="0" eaLnBrk="0">
              <a:lnSpc>
                <a:spcPct val="96000"/>
              </a:lnSpc>
              <a:spcBef>
                <a:spcPts val="505"/>
              </a:spcBef>
              <a:tabLst/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2.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⽬的地：</a:t>
            </a:r>
            <a:r>
              <a:rPr sz="2100" kern="0" spc="-5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西藏⾃治区拉萨市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marL="17779" algn="l" rtl="0" eaLnBrk="0">
              <a:lnSpc>
                <a:spcPct val="96000"/>
              </a:lnSpc>
              <a:spcBef>
                <a:spcPts val="505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3.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⾏程时间：</a:t>
            </a:r>
            <a:r>
              <a:rPr sz="2100" kern="0" spc="-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2023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年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8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⽉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12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⽇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5240" algn="l" rtl="0" eaLnBrk="0">
              <a:lnSpc>
                <a:spcPct val="89000"/>
              </a:lnSpc>
              <a:spcBef>
                <a:spcPts val="666"/>
              </a:spcBef>
              <a:tabLst/>
            </a:pP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⼆、</a:t>
            </a:r>
            <a:r>
              <a:rPr sz="2200" kern="0" spc="-5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出⾏前准备：</a:t>
            </a:r>
            <a:endParaRPr sz="2200" dirty="0">
              <a:latin typeface="Microsoft YaHei"/>
              <a:ea typeface="Microsoft YaHei"/>
              <a:cs typeface="Microsoft YaHei"/>
            </a:endParaRPr>
          </a:p>
          <a:p>
            <a:pPr marL="26669" algn="l" rtl="0" eaLnBrk="0">
              <a:lnSpc>
                <a:spcPct val="96000"/>
              </a:lnSpc>
              <a:spcBef>
                <a:spcPts val="752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1.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与拉萨市⽂旅局对接安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排⾏程计划和准备事宜，</a:t>
            </a:r>
            <a:r>
              <a:rPr sz="2100" kern="0" spc="-4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按需准备物料和⼿续。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marL="18415" algn="l" rtl="0" eaLnBrk="0">
              <a:lnSpc>
                <a:spcPct val="96000"/>
              </a:lnSpc>
              <a:spcBef>
                <a:spcPts val="505"/>
              </a:spcBef>
              <a:tabLst/>
            </a:pP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2.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提前与爱团成员和⼯作⼈员签订责任声明，</a:t>
            </a:r>
            <a:r>
              <a:rPr sz="21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并购买保险等。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algn="r" rtl="0" eaLnBrk="0">
              <a:lnSpc>
                <a:spcPct val="96000"/>
              </a:lnSpc>
              <a:spcBef>
                <a:spcPts val="505"/>
              </a:spcBef>
              <a:tabLst/>
            </a:pP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3.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如有需求找好第三⽅机构，</a:t>
            </a:r>
            <a:r>
              <a:rPr sz="2100" kern="0" spc="-4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作为出⾏领队并全程负责“爱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团”</a:t>
            </a:r>
            <a:r>
              <a:rPr sz="2100" kern="0" spc="-4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00" kern="0" spc="-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出⾏事宜。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96000"/>
              </a:lnSpc>
              <a:spcBef>
                <a:spcPts val="505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4.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提前了解旅途风险并做好细致应对预案。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spcBef>
                <a:spcPts val="639"/>
              </a:spcBef>
              <a:tabLst/>
            </a:pP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参考第三⽅机构：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87000"/>
              </a:lnSpc>
              <a:spcBef>
                <a:spcPts val="707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北京众信国际旅⾏社股份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有限公司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marL="30480" algn="l" rtl="0" eaLnBrk="0">
              <a:lnSpc>
                <a:spcPts val="2924"/>
              </a:lnSpc>
              <a:tabLst/>
            </a:pP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中国探险协会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3970" algn="l" rtl="0" eaLnBrk="0">
              <a:lnSpc>
                <a:spcPct val="92000"/>
              </a:lnSpc>
              <a:spcBef>
                <a:spcPts val="2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上海春秋国际旅⾏社（集团）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有限公司</a:t>
            </a:r>
            <a:endParaRPr sz="21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"/>
            <a:ext cx="10692384" cy="756060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0926" y="904171"/>
            <a:ext cx="8924571" cy="6330282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2523341" y="4077615"/>
            <a:ext cx="5722620" cy="14033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98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192020" algn="l" rtl="0" eaLnBrk="0">
              <a:lnSpc>
                <a:spcPct val="87000"/>
              </a:lnSpc>
              <a:tabLst/>
            </a:pPr>
            <a:r>
              <a:rPr sz="20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价值观契合</a:t>
            </a:r>
            <a:endParaRPr sz="2000" dirty="0">
              <a:latin typeface="Microsoft YaHei"/>
              <a:ea typeface="Microsoft YaHei"/>
              <a:cs typeface="Microsoft YaHei"/>
            </a:endParaRPr>
          </a:p>
          <a:p>
            <a:pPr marL="2251710" algn="l" rtl="0" eaLnBrk="0">
              <a:lnSpc>
                <a:spcPct val="89000"/>
              </a:lnSpc>
              <a:spcBef>
                <a:spcPts val="1412"/>
              </a:spcBef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作为中国品牌</a:t>
            </a:r>
            <a:endParaRPr sz="15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91000"/>
              </a:lnSpc>
              <a:spcBef>
                <a:spcPts val="1248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爱华仕能借拉萨丰富的⺠族⽂化之⼒与⼤众达成认知和情感共识</a:t>
            </a:r>
            <a:endParaRPr sz="15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951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931544" algn="l" rtl="0" eaLnBrk="0">
              <a:lnSpc>
                <a:spcPct val="91000"/>
              </a:lnSpc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借此传达出品牌所倡导的⾃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由包容的价值观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8" name="textbox 28"/>
          <p:cNvSpPr/>
          <p:nvPr/>
        </p:nvSpPr>
        <p:spPr>
          <a:xfrm>
            <a:off x="2344362" y="5972992"/>
            <a:ext cx="6056629" cy="8826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38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7000"/>
              </a:lnSpc>
              <a:tabLst/>
            </a:pP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</a:t>
            </a:r>
            <a:r>
              <a:rPr sz="1400" kern="0" spc="3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4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爱华仕陪你去拉萨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为核⼼，</a:t>
            </a:r>
            <a:r>
              <a:rPr sz="14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建⽴品牌与消费者深度且真诚的沟通。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marL="438784" algn="l" rtl="0" eaLnBrk="0">
              <a:lnSpc>
                <a:spcPct val="97000"/>
              </a:lnSpc>
              <a:spcBef>
                <a:spcPts val="995"/>
              </a:spcBef>
              <a:tabLst/>
            </a:pPr>
            <a:r>
              <a:rPr sz="14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通过</a:t>
            </a:r>
            <a:r>
              <a:rPr sz="1400" kern="0" spc="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 </a:t>
            </a:r>
            <a:r>
              <a:rPr sz="14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⾃由出发</a:t>
            </a:r>
            <a:r>
              <a:rPr sz="1400" kern="0" spc="8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</a:t>
            </a:r>
            <a:r>
              <a:rPr sz="14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⾃在</a:t>
            </a:r>
            <a:r>
              <a:rPr sz="14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收藏</a:t>
            </a:r>
            <a:r>
              <a:rPr sz="14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4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将品牌、</a:t>
            </a:r>
            <a:r>
              <a:rPr sz="14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产品和消费者联系起来，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755650" algn="l" rtl="0" eaLnBrk="0">
              <a:lnSpc>
                <a:spcPct val="89000"/>
              </a:lnSpc>
              <a:spcBef>
                <a:spcPts val="3"/>
              </a:spcBef>
              <a:tabLst/>
            </a:pPr>
            <a:r>
              <a:rPr sz="14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借助</a:t>
            </a:r>
            <a:r>
              <a:rPr sz="1400" kern="0" spc="4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4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400" kern="0" spc="-2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1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城浸式传播</a:t>
            </a:r>
            <a:r>
              <a:rPr sz="14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4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为城</a:t>
            </a:r>
            <a:r>
              <a:rPr sz="14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市与品牌搭建深刻的情感链接</a:t>
            </a:r>
            <a:endParaRPr sz="14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0" name="textbox 30"/>
          <p:cNvSpPr/>
          <p:nvPr/>
        </p:nvSpPr>
        <p:spPr>
          <a:xfrm>
            <a:off x="2427003" y="2848013"/>
            <a:ext cx="5910579" cy="596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18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926464" algn="l" rtl="0" eaLnBrk="0">
              <a:lnSpc>
                <a:spcPct val="90000"/>
              </a:lnSpc>
              <a:tabLst/>
            </a:pPr>
            <a:r>
              <a:rPr sz="1500" kern="0" spc="1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拉萨拥有年轻消费者喜爱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1500" kern="0" spc="4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500" kern="0" spc="-2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情感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500" kern="0" spc="-2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温度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endParaRPr sz="1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spcBef>
                <a:spcPts val="7"/>
              </a:spcBef>
              <a:tabLst/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成为年轻⼈内卷与⾃耗的⽣活中有关于⾃由的集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体记忆和精神锚地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2" name="textbox 32"/>
          <p:cNvSpPr/>
          <p:nvPr/>
        </p:nvSpPr>
        <p:spPr>
          <a:xfrm>
            <a:off x="3820612" y="1648220"/>
            <a:ext cx="3117850" cy="1045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81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45084" algn="l" rtl="0" eaLnBrk="0">
              <a:lnSpc>
                <a:spcPct val="97000"/>
              </a:lnSpc>
              <a:tabLst/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500" kern="0" spc="-2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⻘春没有售价，</a:t>
            </a:r>
            <a:r>
              <a:rPr sz="15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毕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业我要去拉萨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endParaRPr sz="1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5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802640" algn="l" rtl="0" eaLnBrk="0">
              <a:lnSpc>
                <a:spcPct val="87000"/>
              </a:lnSpc>
              <a:spcBef>
                <a:spcPts val="5"/>
              </a:spcBef>
              <a:tabLst/>
            </a:pPr>
            <a:r>
              <a:rPr sz="2000" kern="0" spc="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⽬标受众契合</a:t>
            </a:r>
            <a:endParaRPr sz="2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4" name="textbox 34"/>
          <p:cNvSpPr/>
          <p:nvPr/>
        </p:nvSpPr>
        <p:spPr>
          <a:xfrm>
            <a:off x="4379251" y="228303"/>
            <a:ext cx="1952625" cy="5378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84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3800" b="1" kern="0" spc="3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3800" b="1" kern="0" spc="5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摘</a:t>
            </a:r>
            <a:r>
              <a:rPr sz="3800" b="1" kern="0" spc="5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要</a:t>
            </a:r>
            <a:r>
              <a:rPr sz="3800" b="1" kern="0" spc="4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3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endParaRPr sz="3800" dirty="0">
              <a:latin typeface="Arial"/>
              <a:ea typeface="Arial"/>
              <a:cs typeface="Arial"/>
            </a:endParaRP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012227" y="6501197"/>
            <a:ext cx="561808" cy="933172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355397" y="1784381"/>
            <a:ext cx="656729" cy="533592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355397" y="5793280"/>
            <a:ext cx="656729" cy="533592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4559726" y="1286377"/>
            <a:ext cx="1536700" cy="2419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16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5000"/>
              </a:lnSpc>
              <a:tabLst/>
            </a:pP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为什么选择拉萨？</a:t>
            </a:r>
            <a:endParaRPr sz="1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4" name="rect 44"/>
          <p:cNvSpPr/>
          <p:nvPr/>
        </p:nvSpPr>
        <p:spPr>
          <a:xfrm>
            <a:off x="960241" y="2318019"/>
            <a:ext cx="442837" cy="637685"/>
          </a:xfrm>
          <a:prstGeom prst="rect">
            <a:avLst/>
          </a:prstGeom>
          <a:solidFill>
            <a:srgbClr val="FFFFFF">
              <a:alpha val="8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" name="rect 46"/>
          <p:cNvSpPr/>
          <p:nvPr/>
        </p:nvSpPr>
        <p:spPr>
          <a:xfrm>
            <a:off x="960241" y="4449757"/>
            <a:ext cx="442837" cy="593401"/>
          </a:xfrm>
          <a:prstGeom prst="rect">
            <a:avLst/>
          </a:prstGeom>
          <a:solidFill>
            <a:srgbClr val="FFFFFF">
              <a:alpha val="8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picture 7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3"/>
            <a:ext cx="10692384" cy="7560535"/>
          </a:xfrm>
          <a:prstGeom prst="rect">
            <a:avLst/>
          </a:prstGeom>
        </p:spPr>
      </p:pic>
      <p:sp>
        <p:nvSpPr>
          <p:cNvPr id="760" name="textbox 760"/>
          <p:cNvSpPr/>
          <p:nvPr/>
        </p:nvSpPr>
        <p:spPr>
          <a:xfrm>
            <a:off x="3906195" y="4031729"/>
            <a:ext cx="2882264" cy="10947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45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2400" algn="l" rtl="0" eaLnBrk="0">
              <a:lnSpc>
                <a:spcPct val="88000"/>
              </a:lnSpc>
              <a:tabLst/>
            </a:pPr>
            <a:r>
              <a:rPr sz="10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统筹主催</a:t>
            </a:r>
            <a:r>
              <a:rPr sz="1000" kern="0" spc="2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品牌分析</a:t>
            </a:r>
            <a:r>
              <a:rPr sz="1000" kern="0" spc="2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活动策划 ：21广告</a:t>
            </a:r>
            <a:r>
              <a:rPr sz="1000" kern="0" spc="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郭勇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marL="248920" algn="l" rtl="0" eaLnBrk="0">
              <a:lnSpc>
                <a:spcPct val="88000"/>
              </a:lnSpc>
              <a:spcBef>
                <a:spcPts val="413"/>
              </a:spcBef>
              <a:tabLst/>
            </a:pPr>
            <a:r>
              <a:rPr sz="10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外部环境分析</a:t>
            </a:r>
            <a:r>
              <a:rPr sz="1000" kern="0" spc="2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活动策划 ：21广告林泽茗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marL="81914" algn="l" rtl="0" eaLnBrk="0">
              <a:lnSpc>
                <a:spcPct val="92000"/>
              </a:lnSpc>
              <a:spcBef>
                <a:spcPts val="367"/>
              </a:spcBef>
              <a:tabLst/>
            </a:pPr>
            <a:r>
              <a:rPr sz="1000" kern="0" spc="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产品分析</a:t>
            </a:r>
            <a:r>
              <a:rPr sz="1000" kern="0" spc="1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竞品分析</a:t>
            </a:r>
            <a:r>
              <a:rPr sz="1000" kern="0" spc="2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活动策</a:t>
            </a:r>
            <a:r>
              <a:rPr sz="10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划 ：21广告唐僡嬣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88000"/>
              </a:lnSpc>
              <a:spcBef>
                <a:spcPts val="415"/>
              </a:spcBef>
              <a:tabLst/>
            </a:pPr>
            <a:r>
              <a:rPr sz="1000" kern="0" spc="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会议记录</a:t>
            </a:r>
            <a:r>
              <a:rPr sz="1000" kern="0" spc="1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消费者分析</a:t>
            </a:r>
            <a:r>
              <a:rPr sz="1000" kern="0" spc="2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活动策划 ：2</a:t>
            </a:r>
            <a:r>
              <a:rPr sz="10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1广告熊呈瑞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marL="534034" algn="l" rtl="0" eaLnBrk="0">
              <a:lnSpc>
                <a:spcPct val="88000"/>
              </a:lnSpc>
              <a:spcBef>
                <a:spcPts val="418"/>
              </a:spcBef>
              <a:tabLst/>
            </a:pPr>
            <a:r>
              <a:rPr sz="1000" kern="0" spc="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视觉美术设计 ：20视传庄俊波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467994" algn="l" rtl="0" eaLnBrk="0">
              <a:lnSpc>
                <a:spcPct val="89000"/>
              </a:lnSpc>
              <a:spcBef>
                <a:spcPts val="1"/>
              </a:spcBef>
              <a:tabLst/>
            </a:pPr>
            <a:r>
              <a:rPr sz="10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22戏美张兆桢对此作</a:t>
            </a:r>
            <a:r>
              <a:rPr sz="10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品亦有贡献</a:t>
            </a:r>
            <a:endParaRPr sz="1000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62" name="picture 7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943030" y="6474821"/>
            <a:ext cx="561808" cy="9331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92384" cy="7560604"/>
          </a:xfrm>
          <a:prstGeom prst="rect">
            <a:avLst/>
          </a:prstGeom>
        </p:spPr>
      </p:pic>
      <p:sp>
        <p:nvSpPr>
          <p:cNvPr id="50" name="textbox 50"/>
          <p:cNvSpPr/>
          <p:nvPr/>
        </p:nvSpPr>
        <p:spPr>
          <a:xfrm>
            <a:off x="3306249" y="2573081"/>
            <a:ext cx="6713855" cy="29165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9518"/>
              </a:lnSpc>
              <a:tabLst>
                <a:tab pos="376554" algn="l"/>
              </a:tabLst>
            </a:pPr>
            <a:r>
              <a:rPr sz="32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                                                                                                                                                         </a:t>
            </a: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endParaRPr sz="1000" dirty="0">
              <a:latin typeface="Arial"/>
              <a:ea typeface="Arial"/>
              <a:cs typeface="Arial"/>
            </a:endParaRPr>
          </a:p>
          <a:p>
            <a:pPr marL="2587625" algn="l" rtl="0" eaLnBrk="0">
              <a:lnSpc>
                <a:spcPct val="87000"/>
              </a:lnSpc>
              <a:spcBef>
                <a:spcPts val="632"/>
              </a:spcBef>
              <a:tabLst/>
            </a:pPr>
            <a:r>
              <a:rPr sz="2500" b="1" kern="0" spc="5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媒介</a:t>
            </a:r>
            <a:r>
              <a:rPr sz="2500" b="1" kern="0" spc="-3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500" b="1" kern="0" spc="5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预算</a:t>
            </a:r>
            <a:endParaRPr sz="2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2" name="textbox 52"/>
          <p:cNvSpPr/>
          <p:nvPr/>
        </p:nvSpPr>
        <p:spPr>
          <a:xfrm>
            <a:off x="7259970" y="4617083"/>
            <a:ext cx="297179" cy="460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90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9000"/>
              </a:lnSpc>
              <a:tabLst/>
            </a:pPr>
            <a:r>
              <a:rPr sz="3200" b="1" kern="0" spc="5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endParaRPr sz="3200" dirty="0">
              <a:latin typeface="Arial"/>
              <a:ea typeface="Arial"/>
              <a:cs typeface="Arial"/>
            </a:endParaRPr>
          </a:p>
        </p:txBody>
      </p:sp>
      <p:sp>
        <p:nvSpPr>
          <p:cNvPr id="54" name="textbox 54"/>
          <p:cNvSpPr/>
          <p:nvPr/>
        </p:nvSpPr>
        <p:spPr>
          <a:xfrm>
            <a:off x="5910049" y="4617083"/>
            <a:ext cx="335279" cy="460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90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9000"/>
              </a:lnSpc>
              <a:tabLst/>
            </a:pPr>
            <a:r>
              <a:rPr sz="3200" b="1" kern="0" spc="-1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endParaRPr sz="3200" dirty="0">
              <a:latin typeface="Arial"/>
              <a:ea typeface="Arial"/>
              <a:cs typeface="Arial"/>
            </a:endParaRPr>
          </a:p>
        </p:txBody>
      </p:sp>
      <p:sp>
        <p:nvSpPr>
          <p:cNvPr id="56" name="textbox 56"/>
          <p:cNvSpPr/>
          <p:nvPr/>
        </p:nvSpPr>
        <p:spPr>
          <a:xfrm>
            <a:off x="9139557" y="3247545"/>
            <a:ext cx="789305" cy="3600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21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2500" b="1" kern="0" spc="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附</a:t>
            </a:r>
            <a:r>
              <a:rPr sz="2500" b="1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500" b="1" kern="0" spc="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件</a:t>
            </a:r>
            <a:endParaRPr sz="2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8" name="textbox 58"/>
          <p:cNvSpPr/>
          <p:nvPr/>
        </p:nvSpPr>
        <p:spPr>
          <a:xfrm>
            <a:off x="9047777" y="2771144"/>
            <a:ext cx="972819" cy="5029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90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224000"/>
              </a:lnSpc>
              <a:tabLst/>
            </a:pPr>
            <a:r>
              <a:rPr sz="1400" kern="0" spc="138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400" kern="0" spc="-870" dirty="0">
                <a:solidFill>
                  <a:srgbClr val="ADDDA5">
                    <a:alpha val="50196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400" kern="0" spc="-870" dirty="0">
                <a:solidFill>
                  <a:srgbClr val="ADDDA5">
                    <a:alpha val="30196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400" kern="0" spc="140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400" kern="0" spc="-710" dirty="0">
                <a:solidFill>
                  <a:srgbClr val="ADDDA5">
                    <a:alpha val="50196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400" kern="0" spc="-710" dirty="0">
                <a:solidFill>
                  <a:srgbClr val="ADDDA5">
                    <a:alpha val="30196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400" kern="0" spc="11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r>
              <a:rPr sz="1400" kern="0" spc="-640" dirty="0">
                <a:solidFill>
                  <a:srgbClr val="ADDDA5">
                    <a:alpha val="50196"/>
                  </a:srgbClr>
                </a:solidFill>
                <a:latin typeface="Arial"/>
                <a:ea typeface="Arial"/>
                <a:cs typeface="Arial"/>
              </a:rPr>
              <a:t>4</a:t>
            </a:r>
            <a:r>
              <a:rPr sz="1400" kern="0" spc="-640" dirty="0">
                <a:solidFill>
                  <a:srgbClr val="ADDDA5">
                    <a:alpha val="30196"/>
                  </a:srgbClr>
                </a:solidFill>
                <a:latin typeface="Arial"/>
                <a:ea typeface="Arial"/>
                <a:cs typeface="Arial"/>
              </a:rPr>
              <a:t>4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8748642" y="3249515"/>
            <a:ext cx="373379" cy="3422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99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3000"/>
              </a:lnSpc>
              <a:tabLst/>
            </a:pPr>
            <a:r>
              <a:rPr sz="2500" b="1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录</a:t>
            </a:r>
            <a:endParaRPr sz="2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2" name="textbox 62"/>
          <p:cNvSpPr/>
          <p:nvPr/>
        </p:nvSpPr>
        <p:spPr>
          <a:xfrm>
            <a:off x="8693439" y="2771144"/>
            <a:ext cx="375284" cy="506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90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210000"/>
              </a:lnSpc>
              <a:tabLst/>
            </a:pPr>
            <a:r>
              <a:rPr sz="1500" kern="0" spc="14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kern="0" spc="-860" dirty="0">
                <a:solidFill>
                  <a:srgbClr val="ADDDA5">
                    <a:alpha val="50196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kern="0" spc="-860" dirty="0">
                <a:solidFill>
                  <a:srgbClr val="ADDDA5">
                    <a:alpha val="30196"/>
                  </a:srgbClr>
                </a:solidFill>
                <a:latin typeface="Arial"/>
                <a:ea typeface="Arial"/>
                <a:cs typeface="Arial"/>
              </a:rPr>
              <a:t>A</a:t>
            </a:r>
            <a:endParaRPr sz="1500" dirty="0">
              <a:latin typeface="Arial"/>
              <a:ea typeface="Arial"/>
              <a:cs typeface="Arial"/>
            </a:endParaRPr>
          </a:p>
        </p:txBody>
      </p:sp>
      <p:sp>
        <p:nvSpPr>
          <p:cNvPr id="64" name="textbox 64"/>
          <p:cNvSpPr/>
          <p:nvPr/>
        </p:nvSpPr>
        <p:spPr>
          <a:xfrm>
            <a:off x="8334750" y="3247545"/>
            <a:ext cx="397509" cy="3581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44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tabLst/>
            </a:pPr>
            <a:r>
              <a:rPr sz="2500" b="1" kern="0" spc="4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附</a:t>
            </a:r>
            <a:endParaRPr sz="2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6" name="textbox 66"/>
          <p:cNvSpPr/>
          <p:nvPr/>
        </p:nvSpPr>
        <p:spPr>
          <a:xfrm>
            <a:off x="8389782" y="2771144"/>
            <a:ext cx="335279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90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240000"/>
              </a:lnSpc>
              <a:tabLst/>
            </a:pPr>
            <a:r>
              <a:rPr sz="1300" kern="0" spc="126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300" kern="0" spc="-720" dirty="0">
                <a:solidFill>
                  <a:srgbClr val="ADDDA5">
                    <a:alpha val="50196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300" kern="0" spc="-720" dirty="0">
                <a:solidFill>
                  <a:srgbClr val="ADDDA5">
                    <a:alpha val="30196"/>
                  </a:srgbClr>
                </a:solidFill>
                <a:latin typeface="Arial"/>
                <a:ea typeface="Arial"/>
                <a:cs typeface="Arial"/>
              </a:rPr>
              <a:t>P</a:t>
            </a:r>
            <a:endParaRPr sz="1300" dirty="0">
              <a:latin typeface="Arial"/>
              <a:ea typeface="Arial"/>
              <a:cs typeface="Arial"/>
            </a:endParaRPr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521732" y="2957255"/>
            <a:ext cx="811895" cy="1885514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933409" y="4012640"/>
            <a:ext cx="327048" cy="1051985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30596" y="4012640"/>
            <a:ext cx="701494" cy="1051985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917932" y="2759191"/>
            <a:ext cx="933637" cy="2085361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626796" y="2585781"/>
            <a:ext cx="1313831" cy="1614282"/>
          </a:xfrm>
          <a:prstGeom prst="rect">
            <a:avLst/>
          </a:prstGeom>
        </p:spPr>
      </p:pic>
      <p:sp>
        <p:nvSpPr>
          <p:cNvPr id="78" name="textbox 78"/>
          <p:cNvSpPr/>
          <p:nvPr/>
        </p:nvSpPr>
        <p:spPr>
          <a:xfrm>
            <a:off x="3324933" y="3061890"/>
            <a:ext cx="371475" cy="3568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98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tabLst/>
            </a:pPr>
            <a:r>
              <a:rPr sz="2500" b="1" kern="0" spc="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营</a:t>
            </a:r>
            <a:endParaRPr sz="25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0" name="textbox 80"/>
          <p:cNvSpPr/>
          <p:nvPr/>
        </p:nvSpPr>
        <p:spPr>
          <a:xfrm>
            <a:off x="3306249" y="2573081"/>
            <a:ext cx="335279" cy="500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90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240000"/>
              </a:lnSpc>
              <a:tabLst/>
            </a:pPr>
            <a:r>
              <a:rPr sz="1300" kern="0" spc="126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300" kern="0" spc="-720" dirty="0">
                <a:solidFill>
                  <a:srgbClr val="ADDDA5">
                    <a:alpha val="50196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300" kern="0" spc="-720" dirty="0">
                <a:solidFill>
                  <a:srgbClr val="ADDDA5">
                    <a:alpha val="30196"/>
                  </a:srgbClr>
                </a:solidFill>
                <a:latin typeface="Arial"/>
                <a:ea typeface="Arial"/>
                <a:cs typeface="Arial"/>
              </a:rPr>
              <a:t>P</a:t>
            </a:r>
            <a:endParaRPr sz="1300" dirty="0">
              <a:latin typeface="Arial"/>
              <a:ea typeface="Arial"/>
              <a:cs typeface="Arial"/>
            </a:endParaRPr>
          </a:p>
        </p:txBody>
      </p:sp>
      <p:pic>
        <p:nvPicPr>
          <p:cNvPr id="82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00320" y="686914"/>
            <a:ext cx="1861636" cy="2113936"/>
          </a:xfrm>
          <a:prstGeom prst="rect">
            <a:avLst/>
          </a:prstGeom>
        </p:spPr>
      </p:pic>
      <p:sp>
        <p:nvSpPr>
          <p:cNvPr id="84" name="textbox 84"/>
          <p:cNvSpPr/>
          <p:nvPr/>
        </p:nvSpPr>
        <p:spPr>
          <a:xfrm>
            <a:off x="623241" y="1206398"/>
            <a:ext cx="1609725" cy="2453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16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6000"/>
              </a:lnSpc>
              <a:tabLst/>
            </a:pPr>
            <a:r>
              <a:rPr sz="3200" b="1" kern="0" spc="3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PART1</a:t>
            </a:r>
            <a:endParaRPr sz="3200" dirty="0">
              <a:latin typeface="Arial"/>
              <a:ea typeface="Arial"/>
              <a:cs typeface="Arial"/>
            </a:endParaRPr>
          </a:p>
          <a:p>
            <a:pPr marL="29209" algn="l" rtl="0" eaLnBrk="0">
              <a:lnSpc>
                <a:spcPct val="88000"/>
              </a:lnSpc>
              <a:spcBef>
                <a:spcPts val="615"/>
              </a:spcBef>
              <a:tabLst/>
            </a:pPr>
            <a:r>
              <a:rPr sz="2500" b="1" kern="0" spc="5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市场分析</a:t>
            </a:r>
            <a:endParaRPr sz="25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53975" algn="l" rtl="0" eaLnBrk="0">
              <a:lnSpc>
                <a:spcPct val="90000"/>
              </a:lnSpc>
              <a:spcBef>
                <a:spcPts val="396"/>
              </a:spcBef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外</a:t>
            </a:r>
            <a:r>
              <a:rPr sz="1300" kern="0" spc="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部</a:t>
            </a:r>
            <a:r>
              <a:rPr sz="13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环</a:t>
            </a:r>
            <a:r>
              <a:rPr sz="1300" kern="0" spc="1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境</a:t>
            </a:r>
            <a:r>
              <a:rPr sz="1300" kern="0" spc="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13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66039" algn="l" rtl="0" eaLnBrk="0">
              <a:lnSpc>
                <a:spcPct val="90000"/>
              </a:lnSpc>
              <a:spcBef>
                <a:spcPts val="416"/>
              </a:spcBef>
              <a:tabLst/>
            </a:pP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r>
              <a:rPr sz="1300" kern="0" spc="2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牌</a:t>
            </a:r>
            <a:r>
              <a:rPr sz="13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13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55880" algn="l" rtl="0" eaLnBrk="0">
              <a:lnSpc>
                <a:spcPct val="92000"/>
              </a:lnSpc>
              <a:spcBef>
                <a:spcPts val="417"/>
              </a:spcBef>
              <a:tabLst/>
            </a:pP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</a:t>
            </a:r>
            <a:r>
              <a:rPr sz="1300" kern="0" spc="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r>
              <a:rPr sz="13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13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57150" algn="l" rtl="0" eaLnBrk="0">
              <a:lnSpc>
                <a:spcPct val="90000"/>
              </a:lnSpc>
              <a:spcBef>
                <a:spcPts val="349"/>
              </a:spcBef>
              <a:tabLst/>
            </a:pP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竞</a:t>
            </a:r>
            <a:r>
              <a:rPr sz="1300" kern="0" spc="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r>
              <a:rPr sz="13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13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60960" indent="-8254" algn="l" rtl="0" eaLnBrk="0">
              <a:lnSpc>
                <a:spcPct val="113000"/>
              </a:lnSpc>
              <a:spcBef>
                <a:spcPts val="1"/>
              </a:spcBef>
              <a:tabLst/>
            </a:pP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</a:t>
            </a:r>
            <a:r>
              <a:rPr sz="1300" kern="0" spc="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费</a:t>
            </a:r>
            <a:r>
              <a:rPr sz="1300" kern="0" spc="1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者</a:t>
            </a:r>
            <a:r>
              <a:rPr sz="13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13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300" kern="0" spc="2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300" kern="0" spc="2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300" kern="0" spc="2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kern="0" spc="2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1300" kern="0" spc="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6" name="textbox 86"/>
          <p:cNvSpPr/>
          <p:nvPr/>
        </p:nvSpPr>
        <p:spPr>
          <a:xfrm>
            <a:off x="4379251" y="228302"/>
            <a:ext cx="1952625" cy="533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96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0000"/>
              </a:lnSpc>
              <a:tabLst/>
            </a:pPr>
            <a:r>
              <a:rPr sz="3700" b="1" kern="0" spc="-24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3700" b="1" kern="0" spc="8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3700" b="1" kern="0" spc="-2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⽬</a:t>
            </a:r>
            <a:r>
              <a:rPr sz="3700" b="1" kern="0" spc="10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700" b="1" kern="0" spc="-2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录</a:t>
            </a:r>
            <a:r>
              <a:rPr sz="3700" b="1" kern="0" spc="6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700" b="1" kern="0" spc="-13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endParaRPr sz="3700" dirty="0">
              <a:latin typeface="Arial"/>
              <a:ea typeface="Arial"/>
              <a:cs typeface="Arial"/>
            </a:endParaRPr>
          </a:p>
        </p:txBody>
      </p:sp>
      <p:pic>
        <p:nvPicPr>
          <p:cNvPr id="88" name="picture 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982581" y="6535934"/>
            <a:ext cx="561808" cy="933172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571517" y="3732646"/>
            <a:ext cx="38088" cy="3827957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84963" y="0"/>
            <a:ext cx="38088" cy="11678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3"/>
            <a:ext cx="10683877" cy="75606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0"/>
          </a:xfrm>
          <a:prstGeom prst="rect">
            <a:avLst/>
          </a:prstGeom>
        </p:spPr>
      </p:pic>
      <p:sp>
        <p:nvSpPr>
          <p:cNvPr id="98" name="rect 98"/>
          <p:cNvSpPr/>
          <p:nvPr/>
        </p:nvSpPr>
        <p:spPr>
          <a:xfrm>
            <a:off x="146493" y="983341"/>
            <a:ext cx="10395839" cy="6359143"/>
          </a:xfrm>
          <a:prstGeom prst="rect">
            <a:avLst/>
          </a:prstGeom>
          <a:solidFill>
            <a:srgbClr val="FFFFFF">
              <a:alpha val="83529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0" name="textbox 100"/>
          <p:cNvSpPr/>
          <p:nvPr/>
        </p:nvSpPr>
        <p:spPr>
          <a:xfrm>
            <a:off x="368313" y="1213611"/>
            <a:ext cx="4565015" cy="58312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98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871345" algn="l" rtl="0" eaLnBrk="0">
              <a:lnSpc>
                <a:spcPct val="75000"/>
              </a:lnSpc>
              <a:tabLst/>
            </a:pPr>
            <a:r>
              <a:rPr sz="3700" kern="0" spc="11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3700" kern="0" spc="27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1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政治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238125" indent="-226059" algn="l" rtl="0" eaLnBrk="0">
              <a:lnSpc>
                <a:spcPct val="99000"/>
              </a:lnSpc>
              <a:spcBef>
                <a:spcPts val="838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国家加速兑现箱包扶持政策，</a:t>
            </a:r>
            <a:r>
              <a:rPr sz="16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国货发展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政策环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境优越。</a:t>
            </a:r>
            <a:endParaRPr sz="1600" dirty="0">
              <a:latin typeface="Microsoft YaHei"/>
              <a:ea typeface="Microsoft YaHei"/>
              <a:cs typeface="Microsoft YaHei"/>
            </a:endParaRPr>
          </a:p>
          <a:p>
            <a:pPr marL="237490" indent="-224790" algn="l" rtl="0" eaLnBrk="0">
              <a:lnSpc>
                <a:spcPct val="105000"/>
              </a:lnSpc>
              <a:spcBef>
                <a:spcPts val="411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中国扩⼤箱包出口，</a:t>
            </a:r>
            <a:r>
              <a:rPr sz="16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在海外市场拓展销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售渠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道，</a:t>
            </a:r>
            <a:r>
              <a:rPr sz="16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进⼀步拓展国际市场。</a:t>
            </a:r>
            <a:endParaRPr sz="1600" dirty="0">
              <a:latin typeface="Microsoft YaHei"/>
              <a:ea typeface="Microsoft YaHei"/>
              <a:cs typeface="Microsoft YaHei"/>
            </a:endParaRPr>
          </a:p>
          <a:p>
            <a:pPr marL="1869439" algn="l" rtl="0" eaLnBrk="0">
              <a:lnSpc>
                <a:spcPct val="76000"/>
              </a:lnSpc>
              <a:spcBef>
                <a:spcPts val="1038"/>
              </a:spcBef>
              <a:tabLst/>
            </a:pPr>
            <a:r>
              <a:rPr sz="3700" kern="0" spc="2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3700" kern="0" spc="35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经济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83000"/>
              </a:lnSpc>
              <a:spcBef>
                <a:spcPts val="1184"/>
              </a:spcBef>
              <a:tabLst/>
            </a:pPr>
            <a:r>
              <a:rPr sz="2100" kern="0" spc="10" dirty="0">
                <a:solidFill>
                  <a:srgbClr val="080805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100" kern="0" spc="10" dirty="0">
                <a:solidFill>
                  <a:srgbClr val="080805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1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国内各⾏业逐步恢复⽣产销售，</a:t>
            </a:r>
            <a:r>
              <a:rPr sz="1600" kern="0" spc="-25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1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经济蓬勃发展。</a:t>
            </a:r>
            <a:r>
              <a:rPr sz="1600" kern="0" spc="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100" kern="0" spc="-20" dirty="0">
                <a:solidFill>
                  <a:srgbClr val="080805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100" kern="0" spc="-20" dirty="0">
                <a:solidFill>
                  <a:srgbClr val="080805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-2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⼈们消费积极性</a:t>
            </a:r>
            <a:r>
              <a:rPr sz="1600" kern="0" spc="-3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⼤幅提⾼，</a:t>
            </a:r>
            <a:r>
              <a:rPr sz="1600" kern="0" spc="-29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-30" dirty="0">
                <a:solidFill>
                  <a:srgbClr val="080805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旅游消费占⽐上升。</a:t>
            </a:r>
            <a:endParaRPr sz="1600" dirty="0">
              <a:latin typeface="Microsoft YaHei"/>
              <a:ea typeface="Microsoft YaHei"/>
              <a:cs typeface="Microsoft YaHei"/>
            </a:endParaRPr>
          </a:p>
          <a:p>
            <a:pPr marL="1889125" algn="l" rtl="0" eaLnBrk="0">
              <a:lnSpc>
                <a:spcPct val="77000"/>
              </a:lnSpc>
              <a:spcBef>
                <a:spcPts val="2259"/>
              </a:spcBef>
              <a:tabLst/>
            </a:pPr>
            <a:r>
              <a:rPr sz="3700" kern="0" spc="-6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3700" kern="0" spc="47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-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社会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71000"/>
              </a:lnSpc>
              <a:spcBef>
                <a:spcPts val="1229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100" kern="0" spc="5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社会逐渐放开，</a:t>
            </a:r>
            <a:r>
              <a:rPr sz="16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⼈们旅游意愿空前强烈。</a:t>
            </a:r>
            <a:endParaRPr sz="16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71000"/>
              </a:lnSpc>
              <a:spcBef>
                <a:spcPts val="610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⼈们更重视品牌价值，</a:t>
            </a:r>
            <a:r>
              <a:rPr sz="16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有着⾃⼰的⽂化认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同。</a:t>
            </a:r>
            <a:endParaRPr sz="1600" dirty="0">
              <a:latin typeface="Microsoft YaHei"/>
              <a:ea typeface="Microsoft YaHei"/>
              <a:cs typeface="Microsoft YaHei"/>
            </a:endParaRPr>
          </a:p>
          <a:p>
            <a:pPr marL="1896110" algn="l" rtl="0" eaLnBrk="0">
              <a:lnSpc>
                <a:spcPct val="74000"/>
              </a:lnSpc>
              <a:spcBef>
                <a:spcPts val="2167"/>
              </a:spcBef>
              <a:tabLst/>
            </a:pPr>
            <a:r>
              <a:rPr sz="3700" kern="0" spc="16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3700" kern="0" spc="-7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1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238125" indent="-226059" algn="l" rtl="0" eaLnBrk="0">
              <a:lnSpc>
                <a:spcPct val="105000"/>
              </a:lnSpc>
              <a:spcBef>
                <a:spcPts val="4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100" kern="0" spc="6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现代箱包制造技术越来越复杂，</a:t>
            </a:r>
            <a:r>
              <a:rPr sz="16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箱包的款式和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风格也越来越多，</a:t>
            </a:r>
            <a:r>
              <a:rPr sz="16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消费者的选择随之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增加。</a:t>
            </a:r>
            <a:endParaRPr sz="16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2" name="group 2"/>
          <p:cNvGrpSpPr/>
          <p:nvPr/>
        </p:nvGrpSpPr>
        <p:grpSpPr>
          <a:xfrm rot="21600000">
            <a:off x="4943807" y="1098236"/>
            <a:ext cx="5446898" cy="4726712"/>
            <a:chOff x="0" y="0"/>
            <a:chExt cx="5446898" cy="4726712"/>
          </a:xfrm>
        </p:grpSpPr>
        <p:sp>
          <p:nvSpPr>
            <p:cNvPr id="102" name="rect 102"/>
            <p:cNvSpPr/>
            <p:nvPr/>
          </p:nvSpPr>
          <p:spPr>
            <a:xfrm>
              <a:off x="0" y="0"/>
              <a:ext cx="5446898" cy="4726712"/>
            </a:xfrm>
            <a:prstGeom prst="rect">
              <a:avLst/>
            </a:prstGeom>
            <a:solidFill>
              <a:srgbClr val="D2EFF5">
                <a:alpha val="83529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04" name="textbox 104"/>
            <p:cNvSpPr/>
            <p:nvPr/>
          </p:nvSpPr>
          <p:spPr>
            <a:xfrm>
              <a:off x="146886" y="104334"/>
              <a:ext cx="5131434" cy="452691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6050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39369" algn="l" rtl="0" eaLnBrk="0">
                <a:lnSpc>
                  <a:spcPct val="88000"/>
                </a:lnSpc>
                <a:tabLst/>
              </a:pPr>
              <a:r>
                <a:rPr sz="1900" kern="0" spc="10" dirty="0">
                  <a:solidFill>
                    <a:srgbClr val="396A3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前景趋势</a:t>
              </a:r>
              <a:endParaRPr sz="1900" dirty="0">
                <a:latin typeface="Microsoft YaHei"/>
                <a:ea typeface="Microsoft YaHei"/>
                <a:cs typeface="Microsoft YaHei"/>
              </a:endParaRPr>
            </a:p>
            <a:p>
              <a:pPr marL="2827020" indent="5714" algn="l" rtl="0" eaLnBrk="0">
                <a:lnSpc>
                  <a:spcPct val="126000"/>
                </a:lnSpc>
                <a:spcBef>
                  <a:spcPts val="494"/>
                </a:spcBef>
                <a:tabLst/>
              </a:pPr>
              <a:r>
                <a:rPr sz="1300" kern="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· </a:t>
              </a:r>
              <a:r>
                <a:rPr sz="13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中</a:t>
              </a:r>
              <a:r>
                <a:rPr sz="1300" kern="0" spc="4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国 箱 包 产 量</a:t>
              </a:r>
              <a:r>
                <a:rPr sz="1300" kern="0" spc="1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占</a:t>
              </a:r>
              <a:r>
                <a:rPr sz="1300" kern="0" spc="-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全 球</a:t>
              </a:r>
              <a:r>
                <a:rPr sz="13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      </a:t>
              </a:r>
              <a:r>
                <a:rPr sz="13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70%</a:t>
              </a:r>
              <a:r>
                <a:rPr sz="13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以上份额。</a:t>
              </a:r>
              <a:endParaRPr sz="1300" dirty="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110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93980" algn="l" rtl="0" eaLnBrk="0">
                <a:lnSpc>
                  <a:spcPct val="90000"/>
                </a:lnSpc>
                <a:spcBef>
                  <a:spcPts val="397"/>
                </a:spcBef>
                <a:tabLst/>
              </a:pPr>
              <a:r>
                <a:rPr sz="1300" kern="0" spc="1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·</a:t>
              </a:r>
              <a:r>
                <a:rPr sz="1300" kern="0" spc="1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箱包⾏业销售情况出现转</a:t>
              </a:r>
              <a:endParaRPr sz="1300" dirty="0">
                <a:latin typeface="Microsoft YaHei"/>
                <a:ea typeface="Microsoft YaHei"/>
                <a:cs typeface="Microsoft YaHei"/>
              </a:endParaRPr>
            </a:p>
            <a:p>
              <a:pPr marL="83185" algn="l" rtl="0" eaLnBrk="0">
                <a:lnSpc>
                  <a:spcPts val="2078"/>
                </a:lnSpc>
                <a:tabLst/>
              </a:pPr>
              <a:r>
                <a:rPr sz="13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机，</a:t>
              </a:r>
              <a:r>
                <a:rPr sz="1300" kern="0" spc="-1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整体销售额由负变正</a:t>
              </a:r>
              <a:r>
                <a:rPr sz="13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。</a:t>
              </a:r>
              <a:endParaRPr sz="1300" dirty="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11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6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2752725" indent="8889" algn="l" rtl="0" eaLnBrk="0">
                <a:lnSpc>
                  <a:spcPct val="121000"/>
                </a:lnSpc>
                <a:spcBef>
                  <a:spcPts val="398"/>
                </a:spcBef>
                <a:tabLst/>
              </a:pPr>
              <a:r>
                <a:rPr sz="1300" kern="0" spc="1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·</a:t>
              </a:r>
              <a:r>
                <a:rPr sz="1300" kern="0" spc="1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旅游⾏业回暖</a:t>
              </a:r>
              <a:r>
                <a:rPr sz="1300" kern="0" spc="-1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1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，</a:t>
              </a:r>
              <a:r>
                <a:rPr sz="1300" kern="0" spc="-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1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线下经济复</a:t>
              </a:r>
              <a:r>
                <a:rPr sz="13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苏，</a:t>
              </a:r>
              <a:r>
                <a:rPr sz="1300" kern="0" spc="-10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出⾏旅游⼈数⼤幅增⻓。</a:t>
              </a:r>
              <a:endParaRPr sz="1300" dirty="0">
                <a:latin typeface="Microsoft YaHei"/>
                <a:ea typeface="Microsoft YaHei"/>
                <a:cs typeface="Microsoft YaHei"/>
              </a:endParaRPr>
            </a:p>
            <a:p>
              <a:pPr marL="4105909" algn="l" rtl="0" eaLnBrk="0">
                <a:lnSpc>
                  <a:spcPct val="87000"/>
                </a:lnSpc>
                <a:spcBef>
                  <a:spcPts val="683"/>
                </a:spcBef>
                <a:tabLst/>
              </a:pPr>
              <a:r>
                <a:rPr sz="1900" kern="0" spc="20" dirty="0">
                  <a:solidFill>
                    <a:srgbClr val="396A3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⾏业困境</a:t>
              </a:r>
              <a:endParaRPr sz="1900" dirty="0">
                <a:latin typeface="Microsoft YaHei"/>
                <a:ea typeface="Microsoft YaHei"/>
                <a:cs typeface="Microsoft YaHei"/>
              </a:endParaRPr>
            </a:p>
            <a:p>
              <a:pPr marL="12700" algn="l" rtl="0" eaLnBrk="0">
                <a:lnSpc>
                  <a:spcPct val="98000"/>
                </a:lnSpc>
                <a:spcBef>
                  <a:spcPts val="1200"/>
                </a:spcBef>
                <a:tabLst/>
              </a:pPr>
              <a:r>
                <a:rPr sz="1300" kern="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·</a:t>
              </a:r>
              <a:r>
                <a:rPr sz="13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众多海外箱包品牌进军中国市场，</a:t>
              </a:r>
              <a:r>
                <a:rPr sz="1300" kern="0" spc="-1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国产箱包品</a:t>
              </a:r>
              <a:r>
                <a:rPr sz="13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牌影响⼒较弱。</a:t>
              </a:r>
              <a:endParaRPr sz="1300" dirty="0">
                <a:latin typeface="Microsoft YaHei"/>
                <a:ea typeface="Microsoft YaHei"/>
                <a:cs typeface="Microsoft YaHei"/>
              </a:endParaRPr>
            </a:p>
            <a:p>
              <a:pPr algn="l" rtl="0" eaLnBrk="0">
                <a:lnSpc>
                  <a:spcPct val="118000"/>
                </a:lnSpc>
                <a:tabLst/>
              </a:pPr>
              <a:endParaRPr sz="4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98000"/>
                </a:lnSpc>
                <a:spcBef>
                  <a:spcPts val="4"/>
                </a:spcBef>
                <a:tabLst/>
              </a:pPr>
              <a:r>
                <a:rPr sz="1300" kern="0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·</a:t>
              </a:r>
              <a:r>
                <a:rPr sz="13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箱包间差异性小，</a:t>
              </a:r>
              <a:r>
                <a:rPr sz="1300" kern="0" spc="-11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7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品牌印记</a:t>
              </a:r>
              <a:r>
                <a:rPr sz="13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弱，</a:t>
              </a:r>
              <a:r>
                <a:rPr sz="1300" kern="0" spc="-1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300" kern="0" spc="6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难以形成核⼼竞争⼒</a:t>
              </a:r>
              <a:endParaRPr sz="1300" dirty="0">
                <a:latin typeface="Microsoft YaHei"/>
                <a:ea typeface="Microsoft YaHei"/>
                <a:cs typeface="Microsoft YaHei"/>
              </a:endParaRPr>
            </a:p>
          </p:txBody>
        </p:sp>
        <p:pic>
          <p:nvPicPr>
            <p:cNvPr id="106" name="picture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933887" y="1033664"/>
              <a:ext cx="2332932" cy="2018700"/>
            </a:xfrm>
            <a:prstGeom prst="rect">
              <a:avLst/>
            </a:prstGeom>
          </p:spPr>
        </p:pic>
        <p:pic>
          <p:nvPicPr>
            <p:cNvPr id="108" name="picture 1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42760" y="449443"/>
              <a:ext cx="2580507" cy="1647335"/>
            </a:xfrm>
            <a:prstGeom prst="rect">
              <a:avLst/>
            </a:prstGeom>
          </p:spPr>
        </p:pic>
        <p:pic>
          <p:nvPicPr>
            <p:cNvPr id="110" name="picture 1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142760" y="2741616"/>
              <a:ext cx="2580507" cy="1247404"/>
            </a:xfrm>
            <a:prstGeom prst="rect">
              <a:avLst/>
            </a:prstGeom>
          </p:spPr>
        </p:pic>
      </p:grpSp>
      <p:sp>
        <p:nvSpPr>
          <p:cNvPr id="112" name="textbox 112"/>
          <p:cNvSpPr/>
          <p:nvPr/>
        </p:nvSpPr>
        <p:spPr>
          <a:xfrm>
            <a:off x="4943807" y="5965911"/>
            <a:ext cx="5447029" cy="1263650"/>
          </a:xfrm>
          <a:prstGeom prst="rect">
            <a:avLst/>
          </a:prstGeom>
          <a:solidFill>
            <a:srgbClr val="D2EFF5">
              <a:alpha val="78823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364739" algn="l" rtl="0" eaLnBrk="0">
              <a:lnSpc>
                <a:spcPct val="87000"/>
              </a:lnSpc>
              <a:spcBef>
                <a:spcPts val="3"/>
              </a:spcBef>
              <a:tabLst/>
            </a:pPr>
            <a:r>
              <a:rPr sz="1900" kern="0" spc="-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小结：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259079" algn="l" rtl="0" eaLnBrk="0">
              <a:lnSpc>
                <a:spcPct val="89000"/>
              </a:lnSpc>
              <a:spcBef>
                <a:spcPts val="752"/>
              </a:spcBef>
              <a:tabLst/>
            </a:pP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旅游市场回春，</a:t>
            </a:r>
            <a:r>
              <a:rPr sz="1600" kern="0" spc="-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箱包发展环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境良好，</a:t>
            </a:r>
            <a:r>
              <a:rPr sz="1600" kern="0" spc="-2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市场</a:t>
            </a:r>
            <a:r>
              <a:rPr sz="16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增长潜力高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；</a:t>
            </a:r>
            <a:endParaRPr sz="16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158750" algn="l" rtl="0" eaLnBrk="0">
              <a:lnSpc>
                <a:spcPct val="88000"/>
              </a:lnSpc>
              <a:spcBef>
                <a:spcPts val="1"/>
              </a:spcBef>
              <a:tabLst/>
            </a:pP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爱华仕可借助当前环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境主打</a:t>
            </a:r>
            <a:r>
              <a:rPr sz="1600" kern="0" spc="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价值观营销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6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拓宽</a:t>
            </a:r>
            <a:r>
              <a:rPr sz="1600" kern="0" spc="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外延。</a:t>
            </a:r>
            <a:endParaRPr sz="16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4" name="textbox 114"/>
          <p:cNvSpPr/>
          <p:nvPr/>
        </p:nvSpPr>
        <p:spPr>
          <a:xfrm>
            <a:off x="3010514" y="273153"/>
            <a:ext cx="4337684" cy="5245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66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3500" b="1" kern="0" spc="37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3500" b="1" kern="0" spc="55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3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外部</a:t>
            </a:r>
            <a:r>
              <a:rPr sz="3500" b="1" kern="0" spc="4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b="1" kern="0" spc="3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环境</a:t>
            </a:r>
            <a:r>
              <a:rPr sz="3500" b="1" kern="0" spc="4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b="1" kern="0" spc="3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3500" b="1" kern="0" spc="4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b="1" kern="0" spc="3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r>
              <a:rPr sz="3500" b="1" kern="0" spc="5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500" b="1" kern="0" spc="37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endParaRPr sz="35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1"/>
          </a:xfrm>
          <a:prstGeom prst="rect">
            <a:avLst/>
          </a:prstGeom>
        </p:spPr>
      </p:pic>
      <p:sp>
        <p:nvSpPr>
          <p:cNvPr id="118" name="rect 118"/>
          <p:cNvSpPr/>
          <p:nvPr/>
        </p:nvSpPr>
        <p:spPr>
          <a:xfrm>
            <a:off x="126316" y="1102373"/>
            <a:ext cx="10433246" cy="6368000"/>
          </a:xfrm>
          <a:prstGeom prst="rect">
            <a:avLst/>
          </a:prstGeom>
          <a:solidFill>
            <a:srgbClr val="FFFFFF">
              <a:alpha val="83529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0" name="textbox 120"/>
          <p:cNvSpPr/>
          <p:nvPr/>
        </p:nvSpPr>
        <p:spPr>
          <a:xfrm>
            <a:off x="314221" y="5737750"/>
            <a:ext cx="10060940" cy="1515110"/>
          </a:xfrm>
          <a:prstGeom prst="rect">
            <a:avLst/>
          </a:prstGeom>
          <a:solidFill>
            <a:srgbClr val="D2EF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4643754" algn="l" rtl="0" eaLnBrk="0">
              <a:lnSpc>
                <a:spcPct val="88000"/>
              </a:lnSpc>
              <a:spcBef>
                <a:spcPts val="2"/>
              </a:spcBef>
              <a:tabLst/>
            </a:pPr>
            <a:r>
              <a:rPr sz="19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小结：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737869" algn="l" rtl="0" eaLnBrk="0">
              <a:lnSpc>
                <a:spcPct val="89000"/>
              </a:lnSpc>
              <a:spcBef>
                <a:spcPts val="567"/>
              </a:spcBef>
              <a:tabLst/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反种草和反网红文化的出现，</a:t>
            </a:r>
            <a:r>
              <a:rPr sz="18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已表明消费者对品牌过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度宣传、</a:t>
            </a:r>
            <a:r>
              <a:rPr sz="1800" kern="0" spc="-3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形式化的营销方式产生反感。</a:t>
            </a:r>
            <a:endParaRPr sz="1800" dirty="0">
              <a:latin typeface="Microsoft YaHei"/>
              <a:ea typeface="Microsoft YaHei"/>
              <a:cs typeface="Microsoft YaHei"/>
            </a:endParaRPr>
          </a:p>
          <a:p>
            <a:pPr marL="1774189" algn="l" rtl="0" eaLnBrk="0">
              <a:lnSpc>
                <a:spcPct val="89000"/>
              </a:lnSpc>
              <a:spcBef>
                <a:spcPts val="995"/>
              </a:spcBef>
              <a:tabLst/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爱华仕营销活动的清晰、</a:t>
            </a:r>
            <a:r>
              <a:rPr sz="1800" kern="0" spc="-4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连续和一致性弱，</a:t>
            </a:r>
            <a:r>
              <a:rPr sz="1800" kern="0" spc="-2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互动性差，</a:t>
            </a:r>
            <a:r>
              <a:rPr sz="1800" kern="0" spc="-4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-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缺乏</a:t>
            </a:r>
            <a:r>
              <a:rPr sz="1800" kern="0" spc="-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情感沟通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sz="18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2693670" algn="l" rtl="0" eaLnBrk="0">
              <a:lnSpc>
                <a:spcPct val="88000"/>
              </a:lnSpc>
              <a:spcBef>
                <a:spcPts val="5"/>
              </a:spcBef>
              <a:tabLst/>
            </a:pP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消费者难以具体领会到品牌自</a:t>
            </a:r>
            <a:r>
              <a:rPr sz="1800" kern="0" spc="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-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由包容的核心价值观。</a:t>
            </a:r>
            <a:endParaRPr sz="18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2" name="textbox 122"/>
          <p:cNvSpPr/>
          <p:nvPr/>
        </p:nvSpPr>
        <p:spPr>
          <a:xfrm>
            <a:off x="1117711" y="3900975"/>
            <a:ext cx="4925695" cy="11988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0000"/>
              </a:lnSpc>
              <a:spcBef>
                <a:spcPts val="5"/>
              </a:spcBef>
              <a:tabLst/>
            </a:pPr>
            <a:r>
              <a:rPr sz="3000" kern="0" spc="40" baseline="-138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点</a:t>
            </a:r>
            <a:r>
              <a:rPr sz="1900" kern="0" spc="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    </a:t>
            </a:r>
            <a:r>
              <a:rPr sz="2100" kern="0" spc="40" baseline="24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辅助以情感与公益向活动</a:t>
            </a:r>
            <a:endParaRPr sz="2100" baseline="248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66000"/>
              </a:lnSpc>
              <a:spcBef>
                <a:spcPts val="540"/>
              </a:spcBef>
              <a:tabLst/>
            </a:pP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品牌传播形式较为丰富多样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ts val="2254"/>
              </a:lnSpc>
              <a:tabLst/>
            </a:pP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作为中国品牌积累了良好口碑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4" name="path 124"/>
          <p:cNvSpPr/>
          <p:nvPr/>
        </p:nvSpPr>
        <p:spPr>
          <a:xfrm>
            <a:off x="2330763" y="3913675"/>
            <a:ext cx="38084" cy="550491"/>
          </a:xfrm>
          <a:custGeom>
            <a:avLst/>
            <a:gdLst/>
            <a:ahLst/>
            <a:cxnLst/>
            <a:rect l="0" t="0" r="0" b="0"/>
            <a:pathLst>
              <a:path w="59" h="866">
                <a:moveTo>
                  <a:pt x="29" y="866"/>
                </a:moveTo>
                <a:lnTo>
                  <a:pt x="29" y="0"/>
                </a:lnTo>
              </a:path>
            </a:pathLst>
          </a:custGeom>
          <a:noFill/>
          <a:ln w="38180" cap="flat">
            <a:solidFill>
              <a:srgbClr val="396A30"/>
            </a:solidFill>
            <a:prstDash val="solid"/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" name="textbox 126"/>
          <p:cNvSpPr/>
          <p:nvPr/>
        </p:nvSpPr>
        <p:spPr>
          <a:xfrm>
            <a:off x="5784540" y="1483888"/>
            <a:ext cx="3571875" cy="13639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82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978535" algn="l" rtl="0" eaLnBrk="0">
              <a:lnSpc>
                <a:spcPct val="94000"/>
              </a:lnSpc>
              <a:tabLst/>
            </a:pPr>
            <a:r>
              <a:rPr sz="1300" kern="0" spc="1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爱华仕箱包品牌愿景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81634" algn="l" rtl="0" eaLnBrk="0">
              <a:lnSpc>
                <a:spcPct val="92000"/>
              </a:lnSpc>
              <a:spcBef>
                <a:spcPts val="788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以</a:t>
            </a:r>
            <a:r>
              <a:rPr sz="1300" kern="0" spc="3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做品质⼀流的箱包企业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为使命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2700" algn="l" rtl="0" eaLnBrk="0">
              <a:lnSpc>
                <a:spcPct val="92000"/>
              </a:lnSpc>
              <a:spcBef>
                <a:spcPts val="814"/>
              </a:spcBef>
              <a:tabLst/>
            </a:pPr>
            <a:r>
              <a:rPr sz="1300" kern="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专注为消费者提供全⽅位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的⽣活旅⾏解决⽅案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721359" algn="l" rtl="0" eaLnBrk="0">
              <a:lnSpc>
                <a:spcPct val="91000"/>
              </a:lnSpc>
              <a:spcBef>
                <a:spcPts val="826"/>
              </a:spcBef>
              <a:tabLst/>
            </a:pP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满⾜⽤户多元化的出⾏需求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426719" algn="l" rtl="0" eaLnBrk="0">
              <a:lnSpc>
                <a:spcPct val="98000"/>
              </a:lnSpc>
              <a:spcBef>
                <a:spcPts val="1"/>
              </a:spcBef>
              <a:tabLst/>
            </a:pP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爱华仕箱包 装得下，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世界就是你的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8" name="textbox 128"/>
          <p:cNvSpPr/>
          <p:nvPr/>
        </p:nvSpPr>
        <p:spPr>
          <a:xfrm>
            <a:off x="6674323" y="3739789"/>
            <a:ext cx="3420109" cy="13341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25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901825" algn="l" rtl="0" eaLnBrk="0">
              <a:lnSpc>
                <a:spcPct val="88000"/>
              </a:lnSpc>
              <a:tabLst/>
            </a:pPr>
            <a:r>
              <a:rPr sz="1900" kern="0" spc="1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不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marL="1905000" algn="l" rtl="0" eaLnBrk="0">
              <a:lnSpc>
                <a:spcPct val="87000"/>
              </a:lnSpc>
              <a:spcBef>
                <a:spcPts val="15"/>
              </a:spcBef>
              <a:tabLst/>
            </a:pPr>
            <a:r>
              <a:rPr sz="1900" kern="0" spc="-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⾜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7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spcBef>
                <a:spcPts val="4"/>
              </a:spcBef>
              <a:tabLst/>
            </a:pPr>
            <a:r>
              <a:rPr sz="18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与⽤户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缺乏互动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未能准确触达⽬标受众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侧重于销量转化，</a:t>
            </a:r>
            <a:r>
              <a:rPr sz="13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13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情感沟通⽅⾯需加强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30" name="textbox 130"/>
          <p:cNvSpPr/>
          <p:nvPr/>
        </p:nvSpPr>
        <p:spPr>
          <a:xfrm>
            <a:off x="1240678" y="228302"/>
            <a:ext cx="8229600" cy="5664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19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3800" b="1" kern="0" spc="82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r>
              <a:rPr sz="3800" b="1" kern="0" spc="4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牌</a:t>
            </a:r>
            <a:r>
              <a:rPr sz="3800" b="1" kern="0" spc="5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3800" b="1" kern="0" spc="56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</a:t>
            </a:r>
            <a:r>
              <a:rPr sz="3800" b="1" kern="0" spc="7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r>
              <a:rPr sz="3800" b="1" kern="0" spc="5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3800" b="1" kern="0" spc="4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r>
              <a:rPr sz="3800" b="1" kern="0" spc="7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 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  由</a:t>
            </a:r>
            <a:r>
              <a:rPr sz="3800" b="1" kern="0" spc="6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</a:t>
            </a:r>
            <a:r>
              <a:rPr sz="3800" b="1" kern="0" spc="5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</a:t>
            </a:r>
            <a:r>
              <a:rPr sz="3800" b="1" kern="0" spc="6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9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endParaRPr sz="3800" dirty="0">
              <a:latin typeface="Arial"/>
              <a:ea typeface="Arial"/>
              <a:cs typeface="Arial"/>
            </a:endParaRPr>
          </a:p>
        </p:txBody>
      </p:sp>
      <p:grpSp>
        <p:nvGrpSpPr>
          <p:cNvPr id="4" name="group 4"/>
          <p:cNvGrpSpPr/>
          <p:nvPr/>
        </p:nvGrpSpPr>
        <p:grpSpPr>
          <a:xfrm rot="21600000">
            <a:off x="4170143" y="1619370"/>
            <a:ext cx="1581984" cy="1269023"/>
            <a:chOff x="0" y="0"/>
            <a:chExt cx="1581984" cy="1269023"/>
          </a:xfrm>
        </p:grpSpPr>
        <p:sp>
          <p:nvSpPr>
            <p:cNvPr id="132" name="path 132"/>
            <p:cNvSpPr/>
            <p:nvPr/>
          </p:nvSpPr>
          <p:spPr>
            <a:xfrm>
              <a:off x="143183" y="41370"/>
              <a:ext cx="1438801" cy="53950"/>
            </a:xfrm>
            <a:custGeom>
              <a:avLst/>
              <a:gdLst/>
              <a:ahLst/>
              <a:cxnLst/>
              <a:rect l="0" t="0" r="0" b="0"/>
              <a:pathLst>
                <a:path w="2265" h="84">
                  <a:moveTo>
                    <a:pt x="0" y="54"/>
                  </a:moveTo>
                  <a:lnTo>
                    <a:pt x="2265" y="29"/>
                  </a:lnTo>
                </a:path>
              </a:pathLst>
            </a:custGeom>
            <a:noFill/>
            <a:ln w="38052" cap="flat">
              <a:solidFill>
                <a:srgbClr val="396A30"/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4" name="path 134"/>
            <p:cNvSpPr/>
            <p:nvPr/>
          </p:nvSpPr>
          <p:spPr>
            <a:xfrm>
              <a:off x="0" y="0"/>
              <a:ext cx="153737" cy="154022"/>
            </a:xfrm>
            <a:custGeom>
              <a:avLst/>
              <a:gdLst/>
              <a:ahLst/>
              <a:cxnLst/>
              <a:rect l="0" t="0" r="0" b="0"/>
              <a:pathLst>
                <a:path w="242" h="242">
                  <a:moveTo>
                    <a:pt x="31" y="122"/>
                  </a:moveTo>
                  <a:cubicBezTo>
                    <a:pt x="30" y="72"/>
                    <a:pt x="70" y="31"/>
                    <a:pt x="120" y="31"/>
                  </a:cubicBezTo>
                  <a:cubicBezTo>
                    <a:pt x="169" y="30"/>
                    <a:pt x="210" y="70"/>
                    <a:pt x="210" y="120"/>
                  </a:cubicBezTo>
                  <a:cubicBezTo>
                    <a:pt x="211" y="169"/>
                    <a:pt x="171" y="210"/>
                    <a:pt x="122" y="211"/>
                  </a:cubicBezTo>
                  <a:cubicBezTo>
                    <a:pt x="72" y="211"/>
                    <a:pt x="31" y="171"/>
                    <a:pt x="31" y="122"/>
                  </a:cubicBezTo>
                </a:path>
              </a:pathLst>
            </a:custGeom>
            <a:noFill/>
            <a:ln w="38052" cap="rnd">
              <a:solidFill>
                <a:srgbClr val="396A30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6" name="path 136"/>
            <p:cNvSpPr/>
            <p:nvPr/>
          </p:nvSpPr>
          <p:spPr>
            <a:xfrm>
              <a:off x="864211" y="69212"/>
              <a:ext cx="38088" cy="1057084"/>
            </a:xfrm>
            <a:custGeom>
              <a:avLst/>
              <a:gdLst/>
              <a:ahLst/>
              <a:cxnLst/>
              <a:rect l="0" t="0" r="0" b="0"/>
              <a:pathLst>
                <a:path w="59" h="1664">
                  <a:moveTo>
                    <a:pt x="29" y="1664"/>
                  </a:moveTo>
                  <a:lnTo>
                    <a:pt x="29" y="0"/>
                  </a:lnTo>
                </a:path>
              </a:pathLst>
            </a:custGeom>
            <a:noFill/>
            <a:ln w="38074" cap="flat">
              <a:solidFill>
                <a:srgbClr val="396A30"/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8" name="path 138"/>
            <p:cNvSpPr/>
            <p:nvPr/>
          </p:nvSpPr>
          <p:spPr>
            <a:xfrm>
              <a:off x="807078" y="1116781"/>
              <a:ext cx="152354" cy="152241"/>
            </a:xfrm>
            <a:custGeom>
              <a:avLst/>
              <a:gdLst/>
              <a:ahLst/>
              <a:cxnLst/>
              <a:rect l="0" t="0" r="0" b="0"/>
              <a:pathLst>
                <a:path w="239" h="239">
                  <a:moveTo>
                    <a:pt x="119" y="209"/>
                  </a:moveTo>
                  <a:cubicBezTo>
                    <a:pt x="70" y="209"/>
                    <a:pt x="29" y="169"/>
                    <a:pt x="29" y="119"/>
                  </a:cubicBezTo>
                  <a:cubicBezTo>
                    <a:pt x="29" y="70"/>
                    <a:pt x="70" y="29"/>
                    <a:pt x="119" y="29"/>
                  </a:cubicBezTo>
                  <a:cubicBezTo>
                    <a:pt x="169" y="29"/>
                    <a:pt x="209" y="70"/>
                    <a:pt x="209" y="119"/>
                  </a:cubicBezTo>
                  <a:cubicBezTo>
                    <a:pt x="209" y="169"/>
                    <a:pt x="169" y="209"/>
                    <a:pt x="119" y="209"/>
                  </a:cubicBezTo>
                </a:path>
              </a:pathLst>
            </a:custGeom>
            <a:noFill/>
            <a:ln w="38074" cap="rnd">
              <a:solidFill>
                <a:srgbClr val="396A30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1600000">
            <a:off x="6390971" y="3682233"/>
            <a:ext cx="2047308" cy="923680"/>
            <a:chOff x="0" y="0"/>
            <a:chExt cx="2047308" cy="923680"/>
          </a:xfrm>
        </p:grpSpPr>
        <p:sp>
          <p:nvSpPr>
            <p:cNvPr id="140" name="path 140"/>
            <p:cNvSpPr/>
            <p:nvPr/>
          </p:nvSpPr>
          <p:spPr>
            <a:xfrm>
              <a:off x="0" y="0"/>
              <a:ext cx="1990171" cy="799512"/>
            </a:xfrm>
            <a:custGeom>
              <a:avLst/>
              <a:gdLst/>
              <a:ahLst/>
              <a:cxnLst/>
              <a:rect l="0" t="0" r="0" b="0"/>
              <a:pathLst>
                <a:path w="3134" h="1259">
                  <a:moveTo>
                    <a:pt x="3104" y="1228"/>
                  </a:moveTo>
                  <a:lnTo>
                    <a:pt x="3104" y="391"/>
                  </a:lnTo>
                  <a:cubicBezTo>
                    <a:pt x="3104" y="191"/>
                    <a:pt x="2942" y="30"/>
                    <a:pt x="2744" y="30"/>
                  </a:cubicBezTo>
                  <a:lnTo>
                    <a:pt x="29" y="30"/>
                  </a:lnTo>
                </a:path>
              </a:pathLst>
            </a:custGeom>
            <a:noFill/>
            <a:ln w="38148" cap="flat">
              <a:solidFill>
                <a:srgbClr val="396A30"/>
              </a:solidFill>
              <a:prstDash val="solid"/>
              <a:miter lim="4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2" name="path 142"/>
            <p:cNvSpPr/>
            <p:nvPr/>
          </p:nvSpPr>
          <p:spPr>
            <a:xfrm>
              <a:off x="1894942" y="770857"/>
              <a:ext cx="152365" cy="152822"/>
            </a:xfrm>
            <a:custGeom>
              <a:avLst/>
              <a:gdLst/>
              <a:ahLst/>
              <a:cxnLst/>
              <a:rect l="0" t="0" r="0" b="0"/>
              <a:pathLst>
                <a:path w="239" h="240">
                  <a:moveTo>
                    <a:pt x="119" y="210"/>
                  </a:moveTo>
                  <a:cubicBezTo>
                    <a:pt x="70" y="210"/>
                    <a:pt x="29" y="170"/>
                    <a:pt x="29" y="120"/>
                  </a:cubicBezTo>
                  <a:cubicBezTo>
                    <a:pt x="29" y="70"/>
                    <a:pt x="70" y="30"/>
                    <a:pt x="119" y="30"/>
                  </a:cubicBezTo>
                  <a:cubicBezTo>
                    <a:pt x="169" y="30"/>
                    <a:pt x="209" y="70"/>
                    <a:pt x="209" y="120"/>
                  </a:cubicBezTo>
                  <a:cubicBezTo>
                    <a:pt x="209" y="170"/>
                    <a:pt x="169" y="210"/>
                    <a:pt x="119" y="210"/>
                  </a:cubicBezTo>
                </a:path>
              </a:pathLst>
            </a:custGeom>
            <a:noFill/>
            <a:ln w="38148" cap="rnd">
              <a:solidFill>
                <a:srgbClr val="396A30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44" name="textbox 144"/>
          <p:cNvSpPr/>
          <p:nvPr/>
        </p:nvSpPr>
        <p:spPr>
          <a:xfrm>
            <a:off x="1544492" y="3652181"/>
            <a:ext cx="4587875" cy="404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30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3000" kern="0" spc="0" baseline="-20835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</a:t>
            </a:r>
            <a:r>
              <a:rPr sz="19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</a:t>
            </a:r>
            <a:r>
              <a:rPr sz="2600" kern="0" spc="347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r—</a:t>
            </a:r>
            <a:r>
              <a:rPr sz="2600" kern="0" spc="13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100" kern="0" spc="30" baseline="-744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侧重于销量转化与消费升级</a:t>
            </a:r>
            <a:endParaRPr sz="2100" baseline="-7441"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46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801944" y="1390834"/>
            <a:ext cx="914128" cy="1533069"/>
          </a:xfrm>
          <a:prstGeom prst="rect">
            <a:avLst/>
          </a:prstGeom>
        </p:spPr>
      </p:pic>
      <p:sp>
        <p:nvSpPr>
          <p:cNvPr id="148" name="textbox 148"/>
          <p:cNvSpPr/>
          <p:nvPr/>
        </p:nvSpPr>
        <p:spPr>
          <a:xfrm>
            <a:off x="3648288" y="3480253"/>
            <a:ext cx="2860675" cy="3105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242"/>
              </a:lnSpc>
              <a:tabLst/>
            </a:pPr>
            <a:r>
              <a:rPr sz="1200" kern="0" spc="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r>
              <a:rPr sz="1200" kern="0" spc="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</a:t>
            </a:r>
            <a:r>
              <a:rPr sz="2700" kern="0" spc="10" baseline="13043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活动</a:t>
            </a:r>
            <a:r>
              <a:rPr sz="1700" kern="0" spc="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</a:t>
            </a:r>
            <a:r>
              <a:rPr sz="1200" kern="0" spc="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2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0" name="textbox 150"/>
          <p:cNvSpPr/>
          <p:nvPr/>
        </p:nvSpPr>
        <p:spPr>
          <a:xfrm>
            <a:off x="3802773" y="4267645"/>
            <a:ext cx="2506979" cy="2082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8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2000"/>
              </a:lnSpc>
              <a:tabLst/>
            </a:pP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热衷于参与时装周、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联名、</a:t>
            </a:r>
            <a:r>
              <a:rPr sz="1300" kern="0" spc="-2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会展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2" name="textbox 152"/>
          <p:cNvSpPr/>
          <p:nvPr/>
        </p:nvSpPr>
        <p:spPr>
          <a:xfrm>
            <a:off x="4372544" y="2908839"/>
            <a:ext cx="1379855" cy="254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03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17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品牌活动总结</a:t>
            </a:r>
            <a:endParaRPr sz="17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4" name="path 154"/>
          <p:cNvSpPr/>
          <p:nvPr/>
        </p:nvSpPr>
        <p:spPr>
          <a:xfrm>
            <a:off x="5741574" y="1602039"/>
            <a:ext cx="153737" cy="154022"/>
          </a:xfrm>
          <a:custGeom>
            <a:avLst/>
            <a:gdLst/>
            <a:ahLst/>
            <a:cxnLst/>
            <a:rect l="0" t="0" r="0" b="0"/>
            <a:pathLst>
              <a:path w="242" h="242">
                <a:moveTo>
                  <a:pt x="210" y="120"/>
                </a:moveTo>
                <a:cubicBezTo>
                  <a:pt x="211" y="169"/>
                  <a:pt x="171" y="210"/>
                  <a:pt x="122" y="211"/>
                </a:cubicBezTo>
                <a:cubicBezTo>
                  <a:pt x="72" y="211"/>
                  <a:pt x="31" y="171"/>
                  <a:pt x="31" y="122"/>
                </a:cubicBezTo>
                <a:cubicBezTo>
                  <a:pt x="30" y="72"/>
                  <a:pt x="70" y="31"/>
                  <a:pt x="120" y="31"/>
                </a:cubicBezTo>
                <a:cubicBezTo>
                  <a:pt x="169" y="30"/>
                  <a:pt x="210" y="70"/>
                  <a:pt x="210" y="120"/>
                </a:cubicBezTo>
              </a:path>
            </a:pathLst>
          </a:custGeom>
          <a:noFill/>
          <a:ln w="38052" cap="rnd">
            <a:solidFill>
              <a:srgbClr val="396A3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6" name="path 156"/>
          <p:cNvSpPr/>
          <p:nvPr/>
        </p:nvSpPr>
        <p:spPr>
          <a:xfrm>
            <a:off x="2289745" y="4454597"/>
            <a:ext cx="152339" cy="153103"/>
          </a:xfrm>
          <a:custGeom>
            <a:avLst/>
            <a:gdLst/>
            <a:ahLst/>
            <a:cxnLst/>
            <a:rect l="0" t="0" r="0" b="0"/>
            <a:pathLst>
              <a:path w="239" h="241">
                <a:moveTo>
                  <a:pt x="119" y="210"/>
                </a:moveTo>
                <a:cubicBezTo>
                  <a:pt x="70" y="210"/>
                  <a:pt x="29" y="170"/>
                  <a:pt x="29" y="120"/>
                </a:cubicBezTo>
                <a:cubicBezTo>
                  <a:pt x="29" y="70"/>
                  <a:pt x="70" y="30"/>
                  <a:pt x="119" y="30"/>
                </a:cubicBezTo>
                <a:cubicBezTo>
                  <a:pt x="169" y="30"/>
                  <a:pt x="209" y="70"/>
                  <a:pt x="209" y="120"/>
                </a:cubicBezTo>
                <a:cubicBezTo>
                  <a:pt x="209" y="170"/>
                  <a:pt x="169" y="210"/>
                  <a:pt x="119" y="210"/>
                </a:cubicBezTo>
              </a:path>
            </a:pathLst>
          </a:custGeom>
          <a:noFill/>
          <a:ln w="38180" cap="rnd">
            <a:solidFill>
              <a:srgbClr val="396A30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"/>
            <a:ext cx="10684366" cy="7557030"/>
          </a:xfrm>
          <a:prstGeom prst="rect">
            <a:avLst/>
          </a:prstGeom>
        </p:spPr>
      </p:pic>
      <p:sp>
        <p:nvSpPr>
          <p:cNvPr id="160" name="rect 160"/>
          <p:cNvSpPr/>
          <p:nvPr/>
        </p:nvSpPr>
        <p:spPr>
          <a:xfrm>
            <a:off x="102940" y="1261373"/>
            <a:ext cx="10459816" cy="6063094"/>
          </a:xfrm>
          <a:prstGeom prst="rect">
            <a:avLst/>
          </a:prstGeom>
          <a:solidFill>
            <a:srgbClr val="FFFFFF">
              <a:alpha val="83529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2" name="textbox 162"/>
          <p:cNvSpPr/>
          <p:nvPr/>
        </p:nvSpPr>
        <p:spPr>
          <a:xfrm>
            <a:off x="5160797" y="1579615"/>
            <a:ext cx="4847590" cy="35814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73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400" kern="0" spc="7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产品卖点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marL="114300" algn="l" rtl="0" eaLnBrk="0">
              <a:lnSpc>
                <a:spcPct val="69000"/>
              </a:lnSpc>
              <a:spcBef>
                <a:spcPts val="723"/>
              </a:spcBef>
              <a:tabLst/>
            </a:pP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极简外观，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轻柔浅⾊，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颜值在</a:t>
            </a:r>
            <a:r>
              <a:rPr sz="13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线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14300" algn="l" rtl="0" eaLnBrk="0">
              <a:lnSpc>
                <a:spcPts val="2425"/>
              </a:lnSpc>
              <a:tabLst/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5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磨砂抗压，</a:t>
            </a:r>
            <a:r>
              <a:rPr sz="1300" kern="0" spc="-2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轻盈耐⽤</a:t>
            </a:r>
            <a:r>
              <a:rPr sz="13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⼯艺过关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114300" algn="l" rtl="0" eaLnBrk="0">
              <a:lnSpc>
                <a:spcPct val="69000"/>
              </a:lnSpc>
              <a:spcBef>
                <a:spcPts val="433"/>
              </a:spcBef>
              <a:tabLst/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静⾳耐磨好推拉，</a:t>
            </a:r>
            <a:r>
              <a:rPr sz="13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⼲湿分区， 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⾃在收藏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8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604" algn="l" rtl="0" eaLnBrk="0">
              <a:lnSpc>
                <a:spcPct val="93000"/>
              </a:lnSpc>
              <a:spcBef>
                <a:spcPts val="422"/>
              </a:spcBef>
              <a:tabLst/>
            </a:pPr>
            <a:r>
              <a:rPr sz="14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主题解析</a:t>
            </a:r>
            <a:endParaRPr sz="1400" dirty="0">
              <a:latin typeface="Microsoft YaHei"/>
              <a:ea typeface="Microsoft YaHei"/>
              <a:cs typeface="Microsoft YaHei"/>
            </a:endParaRPr>
          </a:p>
          <a:p>
            <a:pPr marL="114300" algn="l" rtl="0" eaLnBrk="0">
              <a:lnSpc>
                <a:spcPct val="69000"/>
              </a:lnSpc>
              <a:spcBef>
                <a:spcPts val="698"/>
              </a:spcBef>
              <a:tabLst/>
            </a:pP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300" kern="0" spc="-2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⻘春没有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售价，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硬座直达拉萨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  “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五天翻五岳，</a:t>
            </a:r>
            <a:r>
              <a:rPr sz="13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翻过⼈⽣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marL="316865" algn="l" rtl="0" eaLnBrk="0">
              <a:lnSpc>
                <a:spcPct val="95000"/>
              </a:lnSpc>
              <a:spcBef>
                <a:spcPts val="692"/>
              </a:spcBef>
              <a:tabLst/>
            </a:pP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的浪浪⼭</a:t>
            </a:r>
            <a:r>
              <a:rPr sz="1300" kern="0" spc="-2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表明了</a:t>
            </a:r>
            <a:r>
              <a:rPr sz="13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打卡式旅游的本质</a:t>
            </a:r>
            <a:r>
              <a:rPr sz="1300" kern="0" spc="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是收藏记忆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4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17500" indent="-203200" algn="l" rtl="0" eaLnBrk="0">
              <a:lnSpc>
                <a:spcPct val="94000"/>
              </a:lnSpc>
              <a:spcBef>
                <a:spcPts val="549"/>
              </a:spcBef>
              <a:tabLst/>
            </a:pP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旅⾏者在旅⾏中可能有</a:t>
            </a:r>
            <a:r>
              <a:rPr sz="1300" kern="0" spc="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收藏</a:t>
            </a:r>
            <a:r>
              <a:rPr sz="13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的习惯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300" kern="0" spc="-2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会增加额外的⾏李。 产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品的细节与⼯艺释放更⼤空间，</a:t>
            </a:r>
            <a:r>
              <a:rPr sz="1300" kern="0" spc="-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陪伴消费者的每⼀次出发。</a:t>
            </a:r>
            <a:endParaRPr sz="13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3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306070" indent="-191770" algn="l" rtl="0" eaLnBrk="0">
              <a:lnSpc>
                <a:spcPct val="94000"/>
              </a:lnSpc>
              <a:spcBef>
                <a:spcPts val="1"/>
              </a:spcBef>
              <a:tabLst/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品牌通过</a:t>
            </a:r>
            <a:r>
              <a:rPr sz="1300" kern="0" spc="3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300" kern="0" spc="-2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收藏家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系列传达旅⾏时 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kern="0" spc="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⾃在收藏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  </a:t>
            </a:r>
            <a:r>
              <a:rPr sz="13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的理念，</a:t>
            </a: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促进新品的认知与转化，</a:t>
            </a:r>
            <a:r>
              <a:rPr sz="1300" kern="0" spc="-1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塑造产品美学。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4" name="textbox 164"/>
          <p:cNvSpPr/>
          <p:nvPr/>
        </p:nvSpPr>
        <p:spPr>
          <a:xfrm>
            <a:off x="361844" y="5422233"/>
            <a:ext cx="9946005" cy="1628139"/>
          </a:xfrm>
          <a:prstGeom prst="rect">
            <a:avLst/>
          </a:prstGeom>
          <a:solidFill>
            <a:srgbClr val="D2EF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4599304" algn="l" rtl="0" eaLnBrk="0">
              <a:lnSpc>
                <a:spcPct val="88000"/>
              </a:lnSpc>
              <a:tabLst/>
            </a:pPr>
            <a:r>
              <a:rPr sz="19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小结：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algn="r" rtl="0" eaLnBrk="0">
              <a:lnSpc>
                <a:spcPct val="88000"/>
              </a:lnSpc>
              <a:spcBef>
                <a:spcPts val="871"/>
              </a:spcBef>
              <a:tabLst/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爱华仕的产品卖点差异性较小，</a:t>
            </a:r>
            <a:r>
              <a:rPr sz="1800" kern="0" spc="-3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我们希望通过诠释产品“</a:t>
            </a:r>
            <a:r>
              <a:rPr sz="1800" kern="0" spc="-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旅途点滴，</a:t>
            </a:r>
            <a:r>
              <a:rPr sz="1800" kern="0" spc="-25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用心收藏</a:t>
            </a:r>
            <a:r>
              <a:rPr sz="1800" kern="0" spc="-34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”的品质美学，</a:t>
            </a:r>
            <a:endParaRPr sz="1800" dirty="0">
              <a:latin typeface="Microsoft YaHei"/>
              <a:ea typeface="Microsoft YaHei"/>
              <a:cs typeface="Microsoft YaHei"/>
            </a:endParaRPr>
          </a:p>
          <a:p>
            <a:pPr marL="551180" algn="l" rtl="0" eaLnBrk="0">
              <a:lnSpc>
                <a:spcPct val="88000"/>
              </a:lnSpc>
              <a:spcBef>
                <a:spcPts val="1129"/>
              </a:spcBef>
              <a:tabLst/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结合当前环境与品牌自</a:t>
            </a:r>
            <a:r>
              <a:rPr sz="1800" kern="0" spc="1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由包容的形象，</a:t>
            </a:r>
            <a:r>
              <a:rPr sz="1800" kern="0" spc="-3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在消费者心中建立起对“ </a:t>
            </a:r>
            <a:r>
              <a:rPr sz="1800" kern="0" spc="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自在收藏</a:t>
            </a:r>
            <a:r>
              <a:rPr sz="1800" kern="0" spc="-34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”的深刻认知，</a:t>
            </a:r>
            <a:endParaRPr sz="18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894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039745" algn="l" rtl="0" eaLnBrk="0">
              <a:lnSpc>
                <a:spcPct val="88000"/>
              </a:lnSpc>
              <a:tabLst/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让</a:t>
            </a:r>
            <a:r>
              <a:rPr sz="1800" kern="0" spc="4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品牌与产品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之间相互关联、</a:t>
            </a:r>
            <a:r>
              <a:rPr sz="1800" kern="0" spc="-3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共同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发力。</a:t>
            </a:r>
            <a:endParaRPr sz="18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446008" y="2525367"/>
            <a:ext cx="2572385" cy="24180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90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06070" algn="l" rtl="0" eaLnBrk="0">
              <a:lnSpc>
                <a:spcPct val="94000"/>
              </a:lnSpc>
              <a:tabLst/>
            </a:pP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ABS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PC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轻韧材质，</a:t>
            </a:r>
            <a:r>
              <a:rPr sz="1000" kern="0" spc="-1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磨砂凹槽箱⾯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5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122680" algn="l" rtl="0" eaLnBrk="0">
              <a:lnSpc>
                <a:spcPct val="92000"/>
              </a:lnSpc>
              <a:spcBef>
                <a:spcPts val="366"/>
              </a:spcBef>
              <a:tabLst/>
            </a:pPr>
            <a:r>
              <a:rPr sz="1200" kern="0" spc="6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定位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698500" algn="l" rtl="0" eaLnBrk="0">
              <a:lnSpc>
                <a:spcPct val="88000"/>
              </a:lnSpc>
              <a:spcBef>
                <a:spcPts val="634"/>
              </a:spcBef>
              <a:tabLst/>
            </a:pP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简约时尚、百搭质感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957580" algn="l" rtl="0" eaLnBrk="0">
              <a:lnSpc>
                <a:spcPct val="92000"/>
              </a:lnSpc>
              <a:spcBef>
                <a:spcPts val="365"/>
              </a:spcBef>
              <a:tabLst/>
            </a:pPr>
            <a:r>
              <a:rPr sz="12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使⽤场景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marL="370840" algn="l" rtl="0" eaLnBrk="0">
              <a:lnSpc>
                <a:spcPct val="88000"/>
              </a:lnSpc>
              <a:spcBef>
                <a:spcPts val="641"/>
              </a:spcBef>
              <a:tabLst/>
            </a:pP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学⽣上学、短途出游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、户外露营</a:t>
            </a:r>
            <a:endParaRPr sz="10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6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958850" algn="l" rtl="0" eaLnBrk="0">
              <a:lnSpc>
                <a:spcPct val="92000"/>
              </a:lnSpc>
              <a:spcBef>
                <a:spcPts val="360"/>
              </a:spcBef>
              <a:tabLst/>
            </a:pPr>
            <a:r>
              <a:rPr sz="12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产品规格</a:t>
            </a:r>
            <a:endParaRPr sz="12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12700" indent="95250" algn="l" rtl="0" eaLnBrk="0">
              <a:lnSpc>
                <a:spcPct val="130000"/>
              </a:lnSpc>
              <a:spcBef>
                <a:spcPts val="2"/>
              </a:spcBef>
              <a:tabLst/>
            </a:pP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20</a:t>
            </a: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英⼨ </a:t>
            </a: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38*21*</a:t>
            </a: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51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cm</a:t>
            </a: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40.7L 2.9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kg</a:t>
            </a: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399</a:t>
            </a: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元</a:t>
            </a: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</a:t>
            </a: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24</a:t>
            </a: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英⼨ </a:t>
            </a:r>
            <a:r>
              <a:rPr sz="10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44*24</a:t>
            </a: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.5*60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cm</a:t>
            </a: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65.8L 3.66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kg</a:t>
            </a: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469</a:t>
            </a: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元</a:t>
            </a:r>
            <a:endParaRPr sz="10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1240678" y="228303"/>
            <a:ext cx="8229600" cy="5664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19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3800" b="1" kern="0" spc="83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r>
              <a:rPr sz="3800" b="1" kern="0" spc="4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牌</a:t>
            </a:r>
            <a:r>
              <a:rPr sz="3800" b="1" kern="0" spc="5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3800" b="1" kern="0" spc="56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</a:t>
            </a:r>
            <a:r>
              <a:rPr sz="3800" b="1" kern="0" spc="7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r>
              <a:rPr sz="3800" b="1" kern="0" spc="5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3800" b="1" kern="0" spc="4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r>
              <a:rPr sz="3800" b="1" kern="0" spc="73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· 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⾃  在</a:t>
            </a:r>
            <a:r>
              <a:rPr sz="3800" b="1" kern="0" spc="5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收</a:t>
            </a:r>
            <a:r>
              <a:rPr sz="3800" b="1" kern="0" spc="5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藏</a:t>
            </a:r>
            <a:r>
              <a:rPr sz="3800" b="1" kern="0" spc="6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8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endParaRPr sz="3800" dirty="0">
              <a:latin typeface="Arial"/>
              <a:ea typeface="Arial"/>
              <a:cs typeface="Arial"/>
            </a:endParaRPr>
          </a:p>
        </p:txBody>
      </p:sp>
      <p:sp>
        <p:nvSpPr>
          <p:cNvPr id="170" name="textbox 170"/>
          <p:cNvSpPr/>
          <p:nvPr/>
        </p:nvSpPr>
        <p:spPr>
          <a:xfrm>
            <a:off x="1314971" y="1588218"/>
            <a:ext cx="2520314" cy="8864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36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2000"/>
              </a:lnSpc>
              <a:tabLst/>
            </a:pPr>
            <a:r>
              <a:rPr sz="2100" kern="0" spc="8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爱华仕收藏家拉杆箱</a:t>
            </a:r>
            <a:endParaRPr sz="21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marL="252729" algn="l" rtl="0" eaLnBrk="0">
              <a:lnSpc>
                <a:spcPct val="87000"/>
              </a:lnSpc>
              <a:tabLst/>
            </a:pPr>
            <a:r>
              <a:rPr sz="1200" kern="0" spc="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材质</a:t>
            </a:r>
            <a:r>
              <a:rPr sz="1200" kern="0" spc="1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           </a:t>
            </a:r>
            <a:r>
              <a:rPr sz="1200" kern="0" spc="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r>
              <a:rPr sz="1300" kern="0" spc="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配⾊</a:t>
            </a:r>
            <a:endParaRPr sz="13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2" name="textbox 172"/>
          <p:cNvSpPr/>
          <p:nvPr/>
        </p:nvSpPr>
        <p:spPr>
          <a:xfrm>
            <a:off x="4072894" y="2634857"/>
            <a:ext cx="485140" cy="21990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240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68580" indent="-56514" algn="l" rtl="0" eaLnBrk="0">
              <a:lnSpc>
                <a:spcPct val="120000"/>
              </a:lnSpc>
              <a:tabLst/>
            </a:pPr>
            <a:r>
              <a:rPr sz="900" kern="0" spc="-20" dirty="0">
                <a:solidFill>
                  <a:srgbClr val="91969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轻柔烟⽩</a:t>
            </a:r>
            <a:r>
              <a:rPr sz="900" kern="0" spc="-10" dirty="0">
                <a:solidFill>
                  <a:srgbClr val="91969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900" kern="0" spc="80" dirty="0">
                <a:solidFill>
                  <a:srgbClr val="91969C">
                    <a:alpha val="100000"/>
                  </a:srgbClr>
                </a:solidFill>
                <a:latin typeface="Arial"/>
                <a:ea typeface="Arial"/>
                <a:cs typeface="Arial"/>
              </a:rPr>
              <a:t>White</a:t>
            </a:r>
            <a:endParaRPr sz="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3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10489" indent="-97155" algn="l" rtl="0" eaLnBrk="0">
              <a:lnSpc>
                <a:spcPct val="122000"/>
              </a:lnSpc>
              <a:spcBef>
                <a:spcPts val="274"/>
              </a:spcBef>
              <a:tabLst/>
            </a:pPr>
            <a:r>
              <a:rPr sz="900" kern="0" spc="-10" dirty="0">
                <a:solidFill>
                  <a:srgbClr val="91969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远⼭雾灰</a:t>
            </a:r>
            <a:r>
              <a:rPr sz="900" kern="0" spc="30" dirty="0">
                <a:solidFill>
                  <a:srgbClr val="91969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00" kern="0" spc="30" dirty="0">
                <a:solidFill>
                  <a:srgbClr val="91969C">
                    <a:alpha val="100000"/>
                  </a:srgbClr>
                </a:solidFill>
                <a:latin typeface="Arial"/>
                <a:ea typeface="Arial"/>
                <a:cs typeface="Arial"/>
              </a:rPr>
              <a:t>Gray</a:t>
            </a:r>
            <a:endParaRPr sz="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72389" indent="-58419" algn="l" rtl="0" eaLnBrk="0">
              <a:lnSpc>
                <a:spcPct val="119000"/>
              </a:lnSpc>
              <a:spcBef>
                <a:spcPts val="281"/>
              </a:spcBef>
              <a:tabLst/>
            </a:pPr>
            <a:r>
              <a:rPr sz="900" kern="0" spc="-10" dirty="0">
                <a:solidFill>
                  <a:srgbClr val="91969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清新绿梦</a:t>
            </a:r>
            <a:r>
              <a:rPr sz="900" kern="0" spc="30" dirty="0">
                <a:solidFill>
                  <a:srgbClr val="91969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00" kern="0" spc="30" dirty="0">
                <a:solidFill>
                  <a:srgbClr val="91969C">
                    <a:alpha val="100000"/>
                  </a:srgbClr>
                </a:solidFill>
                <a:latin typeface="Arial"/>
                <a:ea typeface="Arial"/>
                <a:cs typeface="Arial"/>
              </a:rPr>
              <a:t>Green</a:t>
            </a:r>
            <a:endParaRPr sz="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200" dirty="0">
              <a:latin typeface="Arial"/>
              <a:ea typeface="Arial"/>
              <a:cs typeface="Arial"/>
            </a:endParaRPr>
          </a:p>
          <a:p>
            <a:pPr marL="114935" indent="-100964" algn="l" rtl="0" eaLnBrk="0">
              <a:lnSpc>
                <a:spcPct val="125000"/>
              </a:lnSpc>
              <a:spcBef>
                <a:spcPts val="1"/>
              </a:spcBef>
              <a:tabLst/>
            </a:pPr>
            <a:r>
              <a:rPr sz="900" kern="0" spc="-10" dirty="0">
                <a:solidFill>
                  <a:srgbClr val="91969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迷醉裸粉</a:t>
            </a:r>
            <a:r>
              <a:rPr sz="900" kern="0" spc="20" dirty="0">
                <a:solidFill>
                  <a:srgbClr val="91969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900" kern="0" spc="60" dirty="0">
                <a:solidFill>
                  <a:srgbClr val="91969C">
                    <a:alpha val="100000"/>
                  </a:srgbClr>
                </a:solidFill>
                <a:latin typeface="Arial"/>
                <a:ea typeface="Arial"/>
                <a:cs typeface="Arial"/>
              </a:rPr>
              <a:t>Pink</a:t>
            </a:r>
            <a:endParaRPr sz="900" dirty="0">
              <a:latin typeface="Arial"/>
              <a:ea typeface="Arial"/>
              <a:cs typeface="Arial"/>
            </a:endParaRPr>
          </a:p>
        </p:txBody>
      </p:sp>
      <p:pic>
        <p:nvPicPr>
          <p:cNvPr id="174" name="picture 1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301255" y="2513307"/>
            <a:ext cx="542763" cy="542763"/>
          </a:xfrm>
          <a:prstGeom prst="rect">
            <a:avLst/>
          </a:prstGeom>
        </p:spPr>
      </p:pic>
      <p:pic>
        <p:nvPicPr>
          <p:cNvPr id="176" name="picture 1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301255" y="3108131"/>
            <a:ext cx="542763" cy="542763"/>
          </a:xfrm>
          <a:prstGeom prst="rect">
            <a:avLst/>
          </a:prstGeom>
        </p:spPr>
      </p:pic>
      <p:pic>
        <p:nvPicPr>
          <p:cNvPr id="178" name="picture 1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301255" y="3701004"/>
            <a:ext cx="542763" cy="542763"/>
          </a:xfrm>
          <a:prstGeom prst="rect">
            <a:avLst/>
          </a:prstGeom>
        </p:spPr>
      </p:pic>
      <p:pic>
        <p:nvPicPr>
          <p:cNvPr id="180" name="picture 1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301255" y="4366779"/>
            <a:ext cx="542763" cy="5427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0684366" cy="7557031"/>
          </a:xfrm>
          <a:prstGeom prst="rect">
            <a:avLst/>
          </a:prstGeom>
        </p:spPr>
      </p:pic>
      <p:sp>
        <p:nvSpPr>
          <p:cNvPr id="184" name="rect 184"/>
          <p:cNvSpPr/>
          <p:nvPr/>
        </p:nvSpPr>
        <p:spPr>
          <a:xfrm>
            <a:off x="132845" y="982601"/>
            <a:ext cx="10421040" cy="6332573"/>
          </a:xfrm>
          <a:prstGeom prst="rect">
            <a:avLst/>
          </a:prstGeom>
          <a:solidFill>
            <a:srgbClr val="FFFFFF">
              <a:alpha val="83529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86" name="table 186"/>
          <p:cNvGraphicFramePr>
            <a:graphicFrameLocks noGrp="1"/>
          </p:cNvGraphicFramePr>
          <p:nvPr/>
        </p:nvGraphicFramePr>
        <p:xfrm>
          <a:off x="755775" y="3023742"/>
          <a:ext cx="9550400" cy="2760980"/>
        </p:xfrm>
        <a:graphic>
          <a:graphicData uri="http://schemas.openxmlformats.org/drawingml/2006/table">
            <a:tbl>
              <a:tblPr>
                <a:solidFill>
                  <a:srgbClr val="D2EFF5"/>
                </a:solidFill>
              </a:tblPr>
              <a:tblGrid>
                <a:gridCol w="3236595"/>
                <a:gridCol w="3330575"/>
                <a:gridCol w="2983229"/>
              </a:tblGrid>
              <a:tr h="14960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54939" algn="l" rtl="0" eaLnBrk="0">
                        <a:lnSpc>
                          <a:spcPct val="83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多位明星使⽤</a:t>
                      </a:r>
                      <a:r>
                        <a:rPr sz="1300" kern="0" spc="-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300" kern="0" spc="-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6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明星效应带动知名度</a:t>
                      </a:r>
                      <a:r>
                        <a:rPr sz="1300" kern="0" spc="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宽拉杆⼤容量箱体性价⽐⾼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154939" algn="l" rtl="0" eaLnBrk="0">
                        <a:lnSpc>
                          <a:spcPct val="71000"/>
                        </a:lnSpc>
                        <a:spcBef>
                          <a:spcPts val="499"/>
                        </a:spcBef>
                        <a:tabLst/>
                      </a:pP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简约商务外观，</a:t>
                      </a:r>
                      <a:r>
                        <a:rPr sz="1300" kern="0" spc="-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科技感强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F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9220" algn="l" rtl="0" eaLnBrk="0">
                        <a:lnSpc>
                          <a:spcPct val="71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8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5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台湾⽼牌⾏李箱</a:t>
                      </a:r>
                      <a:r>
                        <a:rPr sz="1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300" kern="0" spc="-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品类⼴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109220" algn="l" rtl="0" eaLnBrk="0">
                        <a:lnSpc>
                          <a:spcPct val="71000"/>
                        </a:lnSpc>
                        <a:spcBef>
                          <a:spcPts val="416"/>
                        </a:spcBef>
                        <a:tabLst/>
                      </a:pPr>
                      <a:r>
                        <a:rPr sz="1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5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箱体简洁，</a:t>
                      </a:r>
                      <a:r>
                        <a:rPr sz="1300" kern="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重量轻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109220" algn="l" rtl="0" eaLnBrk="0">
                        <a:lnSpc>
                          <a:spcPct val="71000"/>
                        </a:lnSpc>
                        <a:spcBef>
                          <a:spcPts val="416"/>
                        </a:spcBef>
                        <a:tabLst/>
                      </a:pPr>
                      <a:r>
                        <a:rPr sz="1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国际品质保证认证，</a:t>
                      </a:r>
                      <a:r>
                        <a:rPr sz="1300" kern="0" spc="-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质量可靠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109220" algn="l" rtl="0" eaLnBrk="0">
                        <a:lnSpc>
                          <a:spcPct val="86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中国旅⾏箱影响</a:t>
                      </a:r>
                      <a:r>
                        <a:rPr sz="13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⼒排名前列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F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55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14300" algn="l" rtl="0" eaLnBrk="0">
                        <a:lnSpc>
                          <a:spcPct val="67000"/>
                        </a:lnSpc>
                        <a:tabLst/>
                      </a:pPr>
                      <a:r>
                        <a:rPr sz="18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5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300" kern="0" spc="9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官⽅新媒体平台活</a:t>
                      </a:r>
                      <a:r>
                        <a:rPr sz="1300" kern="0" spc="80" dirty="0">
                          <a:solidFill>
                            <a:srgbClr val="396A3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动丰富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114300" algn="l" rtl="0" eaLnBrk="0">
                        <a:lnSpc>
                          <a:spcPct val="84000"/>
                        </a:lnSpc>
                        <a:spcBef>
                          <a:spcPts val="361"/>
                        </a:spcBef>
                        <a:tabLst/>
                      </a:pPr>
                      <a:r>
                        <a:rPr sz="18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5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3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箱⾯厚，</a:t>
                      </a:r>
                      <a:r>
                        <a:rPr sz="1300" kern="0" spc="-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结实耐⽤</a:t>
                      </a:r>
                      <a:r>
                        <a:rPr sz="1300" kern="0" spc="-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300" kern="0" spc="-2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性价⽐⾼</a:t>
                      </a:r>
                      <a:r>
                        <a:rPr sz="1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      </a:t>
                      </a:r>
                      <a:r>
                        <a:rPr sz="1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市场口碑好，</a:t>
                      </a:r>
                      <a:r>
                        <a:rPr sz="1300" kern="0" spc="-1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销量</a:t>
                      </a:r>
                      <a:r>
                        <a:rPr sz="1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⾼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  <a:p>
                      <a:pPr marL="114300" algn="l" rtl="0" eaLnBrk="0">
                        <a:lnSpc>
                          <a:spcPct val="71000"/>
                        </a:lnSpc>
                        <a:spcBef>
                          <a:spcPts val="416"/>
                        </a:spcBef>
                        <a:tabLst/>
                      </a:pPr>
                      <a:r>
                        <a:rPr sz="18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注重品质，</a:t>
                      </a:r>
                      <a:r>
                        <a:rPr sz="1300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品牌加⼯⼚</a:t>
                      </a:r>
                      <a:r>
                        <a:rPr sz="1300" kern="0" spc="-2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300" kern="0" spc="-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质量保障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FF5"/>
                    </a:solidFill>
                  </a:tcPr>
                </a:tc>
              </a:tr>
              <a:tr h="4864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73989" algn="l" rtl="0" eaLnBrk="0">
                        <a:lnSpc>
                          <a:spcPct val="71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5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箱⼦⾃重过重，</a:t>
                      </a:r>
                      <a:r>
                        <a:rPr sz="1300" kern="0" spc="-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易超重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2EF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14300" algn="l" rtl="0" eaLnBrk="0">
                        <a:lnSpc>
                          <a:spcPct val="71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4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拉杆较细，</a:t>
                      </a:r>
                      <a:r>
                        <a:rPr sz="1300" kern="0" spc="-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易松动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2EF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3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18745" algn="l" rtl="0" eaLnBrk="0">
                        <a:lnSpc>
                          <a:spcPct val="66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5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3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活动丰富但宣传不到位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2EFF5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73989" algn="l" rtl="0" eaLnBrk="0">
                        <a:lnSpc>
                          <a:spcPct val="66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外观过于商务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F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14300" algn="l" rtl="0" eaLnBrk="0">
                        <a:lnSpc>
                          <a:spcPct val="66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8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外观缺乏个性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F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700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18745" algn="l" rtl="0" eaLnBrk="0">
                        <a:lnSpc>
                          <a:spcPct val="71000"/>
                        </a:lnSpc>
                        <a:tabLst/>
                      </a:pP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⽆特⾊卖点，</a:t>
                      </a:r>
                      <a:r>
                        <a:rPr sz="1300" kern="0" spc="-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缺乏品牌辨识度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FF5"/>
                    </a:solidFill>
                  </a:tcPr>
                </a:tc>
              </a:tr>
              <a:tr h="5308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600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73989" algn="l" rtl="0" eaLnBrk="0">
                        <a:lnSpc>
                          <a:spcPct val="7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3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互联⽹品牌，</a:t>
                      </a:r>
                      <a:r>
                        <a:rPr sz="1300" kern="0" spc="-1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受众信任程度低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F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6000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14300" algn="l" rtl="0" eaLnBrk="0">
                        <a:lnSpc>
                          <a:spcPct val="7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.</a:t>
                      </a:r>
                      <a:r>
                        <a:rPr sz="1800" kern="0" spc="5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3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新媒体运营内容单⼀</a:t>
                      </a:r>
                      <a:r>
                        <a:rPr sz="1300" kern="0" spc="-2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300" kern="0" spc="-1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</a:t>
                      </a:r>
                      <a:r>
                        <a:rPr sz="13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缺乏宣传</a:t>
                      </a:r>
                      <a:endParaRPr sz="1300" dirty="0">
                        <a:latin typeface="Microsoft YaHei"/>
                        <a:ea typeface="Microsoft YaHei"/>
                        <a:cs typeface="Microsoft YaHei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F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FF5"/>
                    </a:solidFill>
                  </a:tcPr>
                </a:tc>
              </a:tr>
            </a:tbl>
          </a:graphicData>
        </a:graphic>
      </p:graphicFrame>
      <p:sp>
        <p:nvSpPr>
          <p:cNvPr id="188" name="textbox 188"/>
          <p:cNvSpPr/>
          <p:nvPr/>
        </p:nvSpPr>
        <p:spPr>
          <a:xfrm>
            <a:off x="444177" y="6226010"/>
            <a:ext cx="10079990" cy="9105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25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4525645" algn="l" rtl="0" eaLnBrk="0">
              <a:lnSpc>
                <a:spcPct val="88000"/>
              </a:lnSpc>
              <a:tabLst/>
            </a:pPr>
            <a:r>
              <a:rPr sz="1900" kern="0" spc="4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小结：</a:t>
            </a:r>
            <a:endParaRPr sz="1900" dirty="0">
              <a:latin typeface="Microsoft YaHei"/>
              <a:ea typeface="Microsoft YaHei"/>
              <a:cs typeface="Microsoft YaHei"/>
            </a:endParaRPr>
          </a:p>
          <a:p>
            <a:pPr algn="r" rtl="0" eaLnBrk="0">
              <a:lnSpc>
                <a:spcPct val="88000"/>
              </a:lnSpc>
              <a:spcBef>
                <a:spcPts val="807"/>
              </a:spcBef>
              <a:tabLst/>
            </a:pP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行李箱功能差异小，</a:t>
            </a:r>
            <a:r>
              <a:rPr sz="1600" kern="0" spc="-1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多欠缺品牌形象与产品故事的宣传。爱华仕作为中国品牌，</a:t>
            </a:r>
            <a:r>
              <a:rPr sz="1600" kern="0" spc="-2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后续活动可从</a:t>
            </a:r>
            <a:r>
              <a:rPr sz="1600" kern="0" spc="2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民族气质</a:t>
            </a:r>
            <a:r>
              <a:rPr sz="1600" kern="0" spc="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出发，</a:t>
            </a:r>
            <a:endParaRPr sz="16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488439" algn="l" rtl="0" eaLnBrk="0">
              <a:lnSpc>
                <a:spcPct val="88000"/>
              </a:lnSpc>
              <a:tabLst/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打造以“ </a:t>
            </a:r>
            <a:r>
              <a:rPr sz="16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</a:t>
            </a:r>
            <a:r>
              <a:rPr sz="1600" kern="0" spc="17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由旅行，</a:t>
            </a:r>
            <a:r>
              <a:rPr sz="1600" kern="0" spc="-1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自在收藏</a:t>
            </a:r>
            <a:r>
              <a:rPr sz="1600" kern="0" spc="-29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”为传播核心的价值观营销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1600" kern="0" spc="-2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进行</a:t>
            </a:r>
            <a:r>
              <a:rPr sz="1600" kern="0" spc="-10" dirty="0">
                <a:solidFill>
                  <a:srgbClr val="D57237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差异化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传播。</a:t>
            </a:r>
            <a:endParaRPr sz="1600" dirty="0"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647365" y="1124220"/>
            <a:ext cx="3259282" cy="1425936"/>
            <a:chOff x="0" y="0"/>
            <a:chExt cx="3259282" cy="1425936"/>
          </a:xfrm>
        </p:grpSpPr>
        <p:sp>
          <p:nvSpPr>
            <p:cNvPr id="190" name="rect 190"/>
            <p:cNvSpPr/>
            <p:nvPr/>
          </p:nvSpPr>
          <p:spPr>
            <a:xfrm>
              <a:off x="0" y="0"/>
              <a:ext cx="3259282" cy="1425936"/>
            </a:xfrm>
            <a:prstGeom prst="rect">
              <a:avLst/>
            </a:prstGeom>
            <a:solidFill>
              <a:srgbClr val="D2EFF5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192" name="picture 1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593468" y="185876"/>
              <a:ext cx="1514025" cy="1066483"/>
            </a:xfrm>
            <a:prstGeom prst="rect">
              <a:avLst/>
            </a:prstGeom>
          </p:spPr>
        </p:pic>
        <p:sp>
          <p:nvSpPr>
            <p:cNvPr id="194" name="textbox 194"/>
            <p:cNvSpPr/>
            <p:nvPr/>
          </p:nvSpPr>
          <p:spPr>
            <a:xfrm>
              <a:off x="40618" y="395670"/>
              <a:ext cx="1465580" cy="62484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7232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2700" indent="298450" algn="l" rtl="0" eaLnBrk="0">
                <a:lnSpc>
                  <a:spcPct val="111000"/>
                </a:lnSpc>
                <a:tabLst/>
              </a:pPr>
              <a:r>
                <a:rPr sz="18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地平线</a:t>
              </a:r>
              <a:r>
                <a:rPr sz="1800" kern="0" spc="9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8</a:t>
              </a:r>
              <a:r>
                <a:rPr sz="1800" kern="0" spc="9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号</a:t>
              </a:r>
              <a:r>
                <a:rPr sz="1800" kern="0" spc="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sz="1800" kern="0" spc="8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⼤旅⾏家系列</a:t>
              </a:r>
              <a:endParaRPr sz="1800" dirty="0">
                <a:latin typeface="Microsoft YaHei"/>
                <a:ea typeface="Microsoft YaHei"/>
                <a:cs typeface="Microsoft YaHei"/>
              </a:endParaRPr>
            </a:p>
          </p:txBody>
        </p:sp>
      </p:grpSp>
      <p:sp>
        <p:nvSpPr>
          <p:cNvPr id="196" name="rect 196"/>
          <p:cNvSpPr/>
          <p:nvPr/>
        </p:nvSpPr>
        <p:spPr>
          <a:xfrm>
            <a:off x="3992530" y="1124220"/>
            <a:ext cx="3241568" cy="1425936"/>
          </a:xfrm>
          <a:prstGeom prst="rect">
            <a:avLst/>
          </a:prstGeom>
          <a:solidFill>
            <a:srgbClr val="D2EFF5">
              <a:alpha val="97647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8" name="rect 198"/>
          <p:cNvSpPr/>
          <p:nvPr/>
        </p:nvSpPr>
        <p:spPr>
          <a:xfrm>
            <a:off x="7323060" y="1124220"/>
            <a:ext cx="3135287" cy="1425936"/>
          </a:xfrm>
          <a:prstGeom prst="rect">
            <a:avLst/>
          </a:prstGeom>
          <a:solidFill>
            <a:srgbClr val="D2EFF5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0" name="textbox 200"/>
          <p:cNvSpPr/>
          <p:nvPr/>
        </p:nvSpPr>
        <p:spPr>
          <a:xfrm>
            <a:off x="3691125" y="224389"/>
            <a:ext cx="3328670" cy="5708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87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3800" b="1" kern="0" spc="-5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3800" b="1" kern="0" spc="62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800" b="1" kern="0" spc="-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竞</a:t>
            </a:r>
            <a:r>
              <a:rPr sz="3800" b="1" kern="0" spc="7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品</a:t>
            </a:r>
            <a:r>
              <a:rPr sz="3800" b="1" kern="0" spc="5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3800" b="1" kern="0" spc="4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5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析</a:t>
            </a:r>
            <a:r>
              <a:rPr sz="3800" b="1" kern="0" spc="60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3800" b="1" kern="0" spc="-50" dirty="0">
                <a:solidFill>
                  <a:srgbClr val="396A3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endParaRPr sz="3800" dirty="0">
              <a:latin typeface="Arial"/>
              <a:ea typeface="Arial"/>
              <a:cs typeface="Arial"/>
            </a:endParaRPr>
          </a:p>
        </p:txBody>
      </p:sp>
      <p:pic>
        <p:nvPicPr>
          <p:cNvPr id="202" name="picture 2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791064" y="1310097"/>
            <a:ext cx="1142660" cy="1066483"/>
          </a:xfrm>
          <a:prstGeom prst="rect">
            <a:avLst/>
          </a:prstGeom>
        </p:spPr>
      </p:pic>
      <p:pic>
        <p:nvPicPr>
          <p:cNvPr id="204" name="picture 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787070" y="1310097"/>
            <a:ext cx="1009350" cy="1066483"/>
          </a:xfrm>
          <a:prstGeom prst="rect">
            <a:avLst/>
          </a:prstGeom>
        </p:spPr>
      </p:pic>
      <p:sp>
        <p:nvSpPr>
          <p:cNvPr id="206" name="textbox 206"/>
          <p:cNvSpPr/>
          <p:nvPr/>
        </p:nvSpPr>
        <p:spPr>
          <a:xfrm>
            <a:off x="290351" y="3283719"/>
            <a:ext cx="294004" cy="22275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eaVert" wrap="square" lIns="0" tIns="0" rIns="0" bIns="0"/>
          <a:lstStyle/>
          <a:p>
            <a:pPr algn="l" rtl="0" eaLnBrk="0">
              <a:lnSpc>
                <a:spcPct val="8155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1000"/>
              </a:lnSpc>
              <a:tabLst/>
            </a:pPr>
            <a:r>
              <a:rPr sz="19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优势</a:t>
            </a:r>
            <a:r>
              <a:rPr sz="1900" kern="0" spc="2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        </a:t>
            </a:r>
            <a:r>
              <a:rPr sz="1900" kern="0" spc="90" dirty="0">
                <a:solidFill>
                  <a:srgbClr val="396A3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劣势</a:t>
            </a:r>
            <a:endParaRPr sz="1900"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08" name="textbox 208"/>
          <p:cNvSpPr/>
          <p:nvPr/>
        </p:nvSpPr>
        <p:spPr>
          <a:xfrm>
            <a:off x="4554095" y="1519891"/>
            <a:ext cx="1008380" cy="6000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4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45414" algn="l" rtl="0" eaLnBrk="0">
              <a:lnSpc>
                <a:spcPct val="88000"/>
              </a:lnSpc>
              <a:tabLst/>
            </a:pPr>
            <a:r>
              <a:rPr sz="1800" kern="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外交官</a:t>
            </a:r>
            <a:endParaRPr sz="1800" dirty="0">
              <a:latin typeface="Microsoft YaHei"/>
              <a:ea typeface="Microsoft YaHei"/>
              <a:cs typeface="Microsoft Ya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spcBef>
                <a:spcPts val="4"/>
              </a:spcBef>
              <a:tabLst/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TC</a:t>
            </a:r>
            <a:r>
              <a:rPr sz="18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-2613</a:t>
            </a:r>
            <a:endParaRPr sz="1800" dirty="0">
              <a:latin typeface="Arial"/>
              <a:ea typeface="Arial"/>
              <a:cs typeface="Arial"/>
            </a:endParaRPr>
          </a:p>
        </p:txBody>
      </p:sp>
      <p:sp>
        <p:nvSpPr>
          <p:cNvPr id="210" name="textbox 210"/>
          <p:cNvSpPr/>
          <p:nvPr/>
        </p:nvSpPr>
        <p:spPr>
          <a:xfrm>
            <a:off x="7910021" y="1696050"/>
            <a:ext cx="501015" cy="2679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67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tabLst/>
            </a:pP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汉客</a:t>
            </a:r>
            <a:endParaRPr sz="1800" dirty="0"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Application>Canva</ap:Applicat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卷首语/品牌故事/品牌IP焕新</dc:title>
  <cp:keywords>DAFlblXEY_w,BAFBATOCPng</cp:keywords>
  <dcterms:created xsi:type="dcterms:W3CDTF">2023-07-08T19:51:40Z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wqlLaW5nc29mdCBQREYgdG8gV1BTIDExMA</vt:lpwstr>
  </property>
  <property fmtid="{D5CDD505-2E9C-101B-9397-08002B2CF9AE}" pid="3" name="Created">
    <vt:filetime>2025-05-07T17:56:22</vt:filetime>
  </property>
</Properties>
</file>